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8" r:id="rId8"/>
    <p:sldId id="264" r:id="rId9"/>
    <p:sldId id="265" r:id="rId10"/>
    <p:sldId id="263" r:id="rId11"/>
    <p:sldId id="266" r:id="rId12"/>
    <p:sldId id="269" r:id="rId13"/>
    <p:sldId id="270" r:id="rId14"/>
    <p:sldId id="271" r:id="rId15"/>
    <p:sldId id="267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5823590464137328"/>
          <c:y val="0.15644371543832572"/>
          <c:w val="0.62410806540732677"/>
          <c:h val="0.737869863465560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.27754390487455549"/>
                  <c:y val="0"/>
                </c:manualLayout>
              </c:layout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68-45FD-A623-E5A92D835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66700" cap="flat" cmpd="sng" algn="ctr">
                      <a:solidFill>
                        <a:schemeClr val="accent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100% и более</c:v>
                </c:pt>
                <c:pt idx="1">
                  <c:v>90-99%</c:v>
                </c:pt>
                <c:pt idx="2">
                  <c:v>80-89%</c:v>
                </c:pt>
                <c:pt idx="3">
                  <c:v>Менее 79%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90</c:v>
                </c:pt>
                <c:pt idx="2">
                  <c:v>80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8-45FD-A623-E5A92D835F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63450351"/>
        <c:axId val="1763456591"/>
      </c:barChart>
      <c:catAx>
        <c:axId val="176345035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Процент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3456591"/>
        <c:crosses val="autoZero"/>
        <c:auto val="1"/>
        <c:lblAlgn val="ctr"/>
        <c:lblOffset val="100"/>
        <c:noMultiLvlLbl val="0"/>
      </c:catAx>
      <c:valAx>
        <c:axId val="1763456591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600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Баллы</a:t>
                </a:r>
              </a:p>
            </c:rich>
          </c:tx>
          <c:layout>
            <c:manualLayout>
              <c:xMode val="edge"/>
              <c:yMode val="edge"/>
              <c:x val="0.7599875125681429"/>
              <c:y val="0.887360524884405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crossAx val="17634503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0.58955</cdr:x>
      <cdr:y>0.17072</cdr:y>
    </cdr:from>
    <cdr:to>
      <cdr:x>0.61115</cdr:x>
      <cdr:y>0.27278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6367F44-BB87-448C-B38E-CA9454C8D4DE}"/>
            </a:ext>
          </a:extLst>
        </cdr:cNvPr>
        <cdr:cNvSpPr txBox="1"/>
      </cdr:nvSpPr>
      <cdr:spPr>
        <a:xfrm xmlns:a="http://schemas.openxmlformats.org/drawingml/2006/main">
          <a:off x="3439814" y="504226"/>
          <a:ext cx="126057" cy="3014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01D9B-876D-4C07-A45A-EA84293D3027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FFC74-8551-4495-926F-ACCD18FA7C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1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FFC74-8551-4495-926F-ACCD18FA7C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84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FFC74-8551-4495-926F-ACCD18FA7C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1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36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377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4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6521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292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36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782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0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9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74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07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7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77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03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318AD-F56D-46EC-BB57-5A5B782217BD}" type="datetimeFigureOut">
              <a:rPr lang="ru-RU" smtClean="0"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2AA9D0E-FDBB-4082-BEF8-40F3E33C87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vvysokova@mail.ru" TargetMode="External"/><Relationship Id="rId2" Type="http://schemas.openxmlformats.org/officeDocument/2006/relationships/hyperlink" Target="mailto:patmonitoring@yandex.ru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patmonitoring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B3DC0-1957-490D-9E5D-1678C1109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069874"/>
            <a:ext cx="8358828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10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Мониторинг </a:t>
            </a:r>
            <a:br>
              <a:rPr lang="ru-RU" sz="4800" b="1" dirty="0">
                <a:solidFill>
                  <a:schemeClr val="accent1">
                    <a:lumMod val="10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chemeClr val="accent1">
                    <a:lumMod val="10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патриотического воспитания                  в Пермском крае в 2021 году</a:t>
            </a:r>
            <a:endParaRPr lang="ru-RU" sz="4800" dirty="0">
              <a:solidFill>
                <a:schemeClr val="accent1">
                  <a:lumMod val="1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9DDB30-85AA-457F-AB3A-604454342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974" y="4452884"/>
            <a:ext cx="7766936" cy="1096899"/>
          </a:xfrm>
        </p:spPr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Высокова Татьяна Васильевна –</a:t>
            </a:r>
          </a:p>
          <a:p>
            <a:pPr algn="ctr">
              <a:spcBef>
                <a:spcPts val="0"/>
              </a:spcBef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ГБУ «Пермский краевой центр военно-патриотического воспитания»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9D2BA2-A5AD-4A8C-9621-7735903D9D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442" y="150043"/>
            <a:ext cx="919116" cy="9191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CC3892-8978-4B62-ADEC-3414C1AEE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40" y="189435"/>
            <a:ext cx="1219202" cy="12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63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FC97E-0841-4BF1-802C-599F7291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830" y="304713"/>
            <a:ext cx="8005027" cy="101501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4. У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частие в мероприятиях Центра                           с февраля по декабрь 2021 года</a:t>
            </a:r>
            <a:endParaRPr lang="ru-RU" sz="2800" b="1" dirty="0">
              <a:solidFill>
                <a:schemeClr val="accent6">
                  <a:lumMod val="10000"/>
                </a:schemeClr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2B405995-6EF3-4CC9-9D80-1A0CB369E8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44080"/>
              </p:ext>
            </p:extLst>
          </p:nvPr>
        </p:nvGraphicFramePr>
        <p:xfrm>
          <a:off x="1340528" y="1410334"/>
          <a:ext cx="7341833" cy="292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737">
                  <a:extLst>
                    <a:ext uri="{9D8B030D-6E8A-4147-A177-3AD203B41FA5}">
                      <a16:colId xmlns:a16="http://schemas.microsoft.com/office/drawing/2014/main" val="4071141892"/>
                    </a:ext>
                  </a:extLst>
                </a:gridCol>
                <a:gridCol w="3658096">
                  <a:extLst>
                    <a:ext uri="{9D8B030D-6E8A-4147-A177-3AD203B41FA5}">
                      <a16:colId xmlns:a16="http://schemas.microsoft.com/office/drawing/2014/main" val="2388032497"/>
                    </a:ext>
                  </a:extLst>
                </a:gridCol>
              </a:tblGrid>
              <a:tr h="1312194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Центра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балл – участник или соорганизатор</a:t>
                      </a: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балла – призер</a:t>
                      </a:r>
                    </a:p>
                    <a:p>
                      <a:pPr algn="ctr"/>
                      <a:r>
                        <a:rPr lang="ru-RU" sz="18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 балла – победитель</a:t>
                      </a:r>
                      <a:endParaRPr lang="ru-RU" b="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05106"/>
                  </a:ext>
                </a:extLst>
              </a:tr>
              <a:tr h="1615009"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муниципальных (отборочных этапов) мероприятий, проводимых Центром </a:t>
                      </a:r>
                      <a:endParaRPr lang="ru-RU" sz="18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баллов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учетом предоставления отчетных документов</a:t>
                      </a:r>
                    </a:p>
                    <a:p>
                      <a:endParaRPr lang="ru-RU" b="0" dirty="0">
                        <a:solidFill>
                          <a:schemeClr val="accent5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809780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898832C-4658-43A9-989A-83965E377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6" y="4522602"/>
            <a:ext cx="3926340" cy="20228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EA715DF-B37F-4DC3-80AA-15D5A145D7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24" y="4506907"/>
            <a:ext cx="4394447" cy="203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97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B0483F-0BB9-4E23-8FFA-221A0C1A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70" y="253521"/>
            <a:ext cx="8889276" cy="6776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5. И</a:t>
            </a:r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нформационно - методическая деятельность</a:t>
            </a:r>
            <a:endParaRPr lang="ru-RU" sz="2800" b="1" dirty="0">
              <a:solidFill>
                <a:schemeClr val="accent5">
                  <a:lumMod val="1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01DFDF-1BD0-4223-82E5-33DBEF75A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126" y="931183"/>
            <a:ext cx="8263246" cy="18394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9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9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лан мероприятий по патриотическому воспитанию</a:t>
            </a:r>
          </a:p>
          <a:p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плана мероприятий оценивается в 3 балла</a:t>
            </a:r>
            <a:endParaRPr lang="ru-RU" dirty="0">
              <a:solidFill>
                <a:schemeClr val="accent5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необходимо разработать по определенной форме, предоставить в Центр в </a:t>
            </a:r>
            <a:r>
              <a:rPr lang="ru-RU" b="1" u="sng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до 12 апреля 2021 года</a:t>
            </a:r>
          </a:p>
          <a:p>
            <a:r>
              <a:rPr lang="ru-RU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сполнение плана по итогам полугодия/год оценивается следующим образом: </a:t>
            </a:r>
            <a:r>
              <a:rPr lang="ru-RU" b="1" u="sng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более 95 % - 3 балла, 94-90% - 1 балл, менее 89% - 0 баллов</a:t>
            </a:r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1C09FC8-5C82-4408-B46F-7148520D6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604358"/>
              </p:ext>
            </p:extLst>
          </p:nvPr>
        </p:nvGraphicFramePr>
        <p:xfrm>
          <a:off x="927126" y="2973689"/>
          <a:ext cx="8375904" cy="2538255"/>
        </p:xfrm>
        <a:graphic>
          <a:graphicData uri="http://schemas.openxmlformats.org/drawingml/2006/table">
            <a:tbl>
              <a:tblPr/>
              <a:tblGrid>
                <a:gridCol w="227161">
                  <a:extLst>
                    <a:ext uri="{9D8B030D-6E8A-4147-A177-3AD203B41FA5}">
                      <a16:colId xmlns:a16="http://schemas.microsoft.com/office/drawing/2014/main" val="1000465344"/>
                    </a:ext>
                  </a:extLst>
                </a:gridCol>
                <a:gridCol w="1100738">
                  <a:extLst>
                    <a:ext uri="{9D8B030D-6E8A-4147-A177-3AD203B41FA5}">
                      <a16:colId xmlns:a16="http://schemas.microsoft.com/office/drawing/2014/main" val="3691227197"/>
                    </a:ext>
                  </a:extLst>
                </a:gridCol>
                <a:gridCol w="855293">
                  <a:extLst>
                    <a:ext uri="{9D8B030D-6E8A-4147-A177-3AD203B41FA5}">
                      <a16:colId xmlns:a16="http://schemas.microsoft.com/office/drawing/2014/main" val="4232867404"/>
                    </a:ext>
                  </a:extLst>
                </a:gridCol>
                <a:gridCol w="877316">
                  <a:extLst>
                    <a:ext uri="{9D8B030D-6E8A-4147-A177-3AD203B41FA5}">
                      <a16:colId xmlns:a16="http://schemas.microsoft.com/office/drawing/2014/main" val="1423754302"/>
                    </a:ext>
                  </a:extLst>
                </a:gridCol>
                <a:gridCol w="528868">
                  <a:extLst>
                    <a:ext uri="{9D8B030D-6E8A-4147-A177-3AD203B41FA5}">
                      <a16:colId xmlns:a16="http://schemas.microsoft.com/office/drawing/2014/main" val="429870903"/>
                    </a:ext>
                  </a:extLst>
                </a:gridCol>
                <a:gridCol w="823623">
                  <a:extLst>
                    <a:ext uri="{9D8B030D-6E8A-4147-A177-3AD203B41FA5}">
                      <a16:colId xmlns:a16="http://schemas.microsoft.com/office/drawing/2014/main" val="3984785769"/>
                    </a:ext>
                  </a:extLst>
                </a:gridCol>
                <a:gridCol w="1354713">
                  <a:extLst>
                    <a:ext uri="{9D8B030D-6E8A-4147-A177-3AD203B41FA5}">
                      <a16:colId xmlns:a16="http://schemas.microsoft.com/office/drawing/2014/main" val="316810921"/>
                    </a:ext>
                  </a:extLst>
                </a:gridCol>
                <a:gridCol w="758018">
                  <a:extLst>
                    <a:ext uri="{9D8B030D-6E8A-4147-A177-3AD203B41FA5}">
                      <a16:colId xmlns:a16="http://schemas.microsoft.com/office/drawing/2014/main" val="1127622119"/>
                    </a:ext>
                  </a:extLst>
                </a:gridCol>
                <a:gridCol w="779994">
                  <a:extLst>
                    <a:ext uri="{9D8B030D-6E8A-4147-A177-3AD203B41FA5}">
                      <a16:colId xmlns:a16="http://schemas.microsoft.com/office/drawing/2014/main" val="1474324723"/>
                    </a:ext>
                  </a:extLst>
                </a:gridCol>
                <a:gridCol w="1070180">
                  <a:extLst>
                    <a:ext uri="{9D8B030D-6E8A-4147-A177-3AD203B41FA5}">
                      <a16:colId xmlns:a16="http://schemas.microsoft.com/office/drawing/2014/main" val="2563177642"/>
                    </a:ext>
                  </a:extLst>
                </a:gridCol>
              </a:tblGrid>
              <a:tr h="36576">
                <a:tc gridSpan="10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План/отчет мероприятий МО по патриотическому воспитанию</a:t>
                      </a:r>
                      <a:endParaRPr lang="ru-RU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580478"/>
                  </a:ext>
                </a:extLst>
              </a:tr>
              <a:tr h="466070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мероприятия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 проведения 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 проведения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Плановое/фактическое количество участников (возраст 7-18 лет)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6570736"/>
                  </a:ext>
                </a:extLst>
              </a:tr>
              <a:tr h="2423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Всего, чел.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</a:t>
                      </a:r>
                      <a:endParaRPr lang="ru-RU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410673"/>
                  </a:ext>
                </a:extLst>
              </a:tr>
              <a:tr h="472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школьный уровень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муниципальный уровень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краевой уровень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окружной уровень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всероссийский уровень</a:t>
                      </a:r>
                      <a:endParaRPr lang="ru-RU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1311807"/>
                  </a:ext>
                </a:extLst>
              </a:tr>
              <a:tr h="16668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113627"/>
                  </a:ext>
                </a:extLst>
              </a:tr>
              <a:tr h="24231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840596"/>
                  </a:ext>
                </a:extLst>
              </a:tr>
              <a:tr h="24231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685048"/>
                  </a:ext>
                </a:extLst>
              </a:tr>
              <a:tr h="24231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542729"/>
                  </a:ext>
                </a:extLst>
              </a:tr>
              <a:tr h="24231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ru-RU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2514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F991D8F-7EA2-43FB-8C1A-93E049B17E6C}"/>
              </a:ext>
            </a:extLst>
          </p:cNvPr>
          <p:cNvSpPr txBox="1"/>
          <p:nvPr/>
        </p:nvSpPr>
        <p:spPr>
          <a:xfrm>
            <a:off x="816744" y="5673678"/>
            <a:ext cx="8596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Предоставление информационной справки о деятельности в сфере в патриотического воспитания – 1 балл</a:t>
            </a:r>
            <a:r>
              <a:rPr lang="ru-RU" b="1" i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i="1" dirty="0">
              <a:solidFill>
                <a:schemeClr val="accent5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036220E8-EE0E-4F53-8CFF-AD7BB2AC2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755322"/>
              </p:ext>
            </p:extLst>
          </p:nvPr>
        </p:nvGraphicFramePr>
        <p:xfrm>
          <a:off x="831769" y="1348211"/>
          <a:ext cx="8256514" cy="4371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8257">
                  <a:extLst>
                    <a:ext uri="{9D8B030D-6E8A-4147-A177-3AD203B41FA5}">
                      <a16:colId xmlns:a16="http://schemas.microsoft.com/office/drawing/2014/main" val="4227655489"/>
                    </a:ext>
                  </a:extLst>
                </a:gridCol>
                <a:gridCol w="4128257">
                  <a:extLst>
                    <a:ext uri="{9D8B030D-6E8A-4147-A177-3AD203B41FA5}">
                      <a16:colId xmlns:a16="http://schemas.microsoft.com/office/drawing/2014/main" val="1773938148"/>
                    </a:ext>
                  </a:extLst>
                </a:gridCol>
              </a:tblGrid>
              <a:tr h="1678453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Информационные сообщения, размещенные на сайте администрации МО или на сайте Управления образования МО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Каждое информационное сообщение (активная ссылка) оценивается в 0,5 баллов</a:t>
                      </a:r>
                      <a:endParaRPr lang="ru-RU" sz="2000" b="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115831"/>
                  </a:ext>
                </a:extLst>
              </a:tr>
              <a:tr h="1029707"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Издание методических пособий</a:t>
                      </a:r>
                      <a:endParaRPr lang="ru-RU" sz="2000" b="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Каждое пособие оценивается в 1 балл</a:t>
                      </a:r>
                    </a:p>
                    <a:p>
                      <a:endParaRPr lang="ru-RU" sz="2000" b="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787108"/>
                  </a:ext>
                </a:extLst>
              </a:tr>
              <a:tr h="1663373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Публикации по теме патриотического воспитания в сборниках (журналах) регионального, окружного и всероссийского уровней</a:t>
                      </a:r>
                      <a:endParaRPr lang="ru-RU" sz="20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Каждая публикация </a:t>
                      </a:r>
                      <a:r>
                        <a:rPr lang="ru-RU" sz="2000" kern="12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оценивается в 1 балл</a:t>
                      </a:r>
                      <a:endParaRPr lang="ru-RU" sz="2000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65701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0AD7888-9162-4221-B385-D265E967C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692" y="243840"/>
            <a:ext cx="8596668" cy="7162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Информирование о деятельности </a:t>
            </a:r>
            <a:br>
              <a:rPr lang="ru-RU" sz="2400" b="1" dirty="0">
                <a:solidFill>
                  <a:schemeClr val="accent5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5">
                    <a:lumMod val="10000"/>
                  </a:schemeClr>
                </a:solidFill>
                <a:effectLst/>
                <a:ea typeface="Times New Roman" panose="02020603050405020304" pitchFamily="18" charset="0"/>
              </a:rPr>
              <a:t> в сфере патриотического воспитания</a:t>
            </a:r>
            <a:endParaRPr lang="ru-RU" sz="2400" b="1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308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5430314-38EB-47F6-BDDC-EAFA8B1C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128" y="1156195"/>
            <a:ext cx="8500874" cy="1684157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учета инициированного мероприятия в мониторинге Центра, необходимо не позднее, чем за </a:t>
            </a:r>
            <a:r>
              <a:rPr lang="ru-RU" sz="29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рабочих дней </a:t>
            </a:r>
            <a:r>
              <a:rPr lang="ru-RU" sz="29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проведения мероприятия направить пакет документов: письмо, заявка, положение о проведении мероприятия</a:t>
            </a:r>
          </a:p>
          <a:p>
            <a:r>
              <a:rPr lang="ru-RU" sz="29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позднее 3 рабочих дней </a:t>
            </a:r>
            <a:r>
              <a:rPr lang="ru-RU" sz="29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проведения мероприятия необходимо предоставить текстовый отчет о проведении мероприятия, а также фото (видео) материалы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7D11AA48-7AE6-48A9-AF0A-7C3A90A1D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778294"/>
              </p:ext>
            </p:extLst>
          </p:nvPr>
        </p:nvGraphicFramePr>
        <p:xfrm>
          <a:off x="1088830" y="2840353"/>
          <a:ext cx="8046889" cy="3233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3112">
                  <a:extLst>
                    <a:ext uri="{9D8B030D-6E8A-4147-A177-3AD203B41FA5}">
                      <a16:colId xmlns:a16="http://schemas.microsoft.com/office/drawing/2014/main" val="910484164"/>
                    </a:ext>
                  </a:extLst>
                </a:gridCol>
                <a:gridCol w="1701740">
                  <a:extLst>
                    <a:ext uri="{9D8B030D-6E8A-4147-A177-3AD203B41FA5}">
                      <a16:colId xmlns:a16="http://schemas.microsoft.com/office/drawing/2014/main" val="1400275000"/>
                    </a:ext>
                  </a:extLst>
                </a:gridCol>
                <a:gridCol w="1640362">
                  <a:extLst>
                    <a:ext uri="{9D8B030D-6E8A-4147-A177-3AD203B41FA5}">
                      <a16:colId xmlns:a16="http://schemas.microsoft.com/office/drawing/2014/main" val="2284142507"/>
                    </a:ext>
                  </a:extLst>
                </a:gridCol>
                <a:gridCol w="1624709">
                  <a:extLst>
                    <a:ext uri="{9D8B030D-6E8A-4147-A177-3AD203B41FA5}">
                      <a16:colId xmlns:a16="http://schemas.microsoft.com/office/drawing/2014/main" val="364415032"/>
                    </a:ext>
                  </a:extLst>
                </a:gridCol>
                <a:gridCol w="926966">
                  <a:extLst>
                    <a:ext uri="{9D8B030D-6E8A-4147-A177-3AD203B41FA5}">
                      <a16:colId xmlns:a16="http://schemas.microsoft.com/office/drawing/2014/main" val="168253061"/>
                    </a:ext>
                  </a:extLst>
                </a:gridCol>
              </a:tblGrid>
              <a:tr h="523143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Форма проведения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очная</a:t>
                      </a:r>
                      <a:endParaRPr lang="ru-RU" sz="1400" b="0" i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 балла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дистанционная</a:t>
                      </a:r>
                      <a:endParaRPr lang="ru-RU" sz="1400" b="0" i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0" i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балл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73597"/>
                  </a:ext>
                </a:extLst>
              </a:tr>
              <a:tr h="44482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этапов 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несколько этапов </a:t>
                      </a:r>
                      <a:endParaRPr lang="ru-RU" sz="1400" b="0" i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515466"/>
                  </a:ext>
                </a:extLst>
              </a:tr>
              <a:tr h="589251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участников 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и более человек </a:t>
                      </a:r>
                      <a:endParaRPr lang="ru-RU" sz="1400" b="0" i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50 до 100 человек</a:t>
                      </a:r>
                      <a:endParaRPr lang="ru-RU" sz="1400" b="0" i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379805"/>
                  </a:ext>
                </a:extLst>
              </a:tr>
              <a:tr h="743413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представителей других МО 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МО и более</a:t>
                      </a:r>
                      <a:endParaRPr lang="ru-RU" sz="1400" b="0" i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балла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МО </a:t>
                      </a:r>
                      <a:endParaRPr lang="ru-RU" sz="1400" b="0" i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482537"/>
                  </a:ext>
                </a:extLst>
              </a:tr>
              <a:tr h="627989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Освещение мероприятия в СМИ 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831017"/>
                  </a:ext>
                </a:extLst>
              </a:tr>
              <a:tr h="30287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отзывов </a:t>
                      </a:r>
                      <a:endParaRPr lang="ru-RU" sz="140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балл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2979526"/>
                  </a:ext>
                </a:extLst>
              </a:tr>
            </a:tbl>
          </a:graphicData>
        </a:graphic>
      </p:graphicFrame>
      <p:sp>
        <p:nvSpPr>
          <p:cNvPr id="5" name="Объект 2">
            <a:extLst>
              <a:ext uri="{FF2B5EF4-FFF2-40B4-BE49-F238E27FC236}">
                <a16:creationId xmlns:a16="http://schemas.microsoft.com/office/drawing/2014/main" id="{FC604EC8-561B-4B77-885B-817BF627AA46}"/>
              </a:ext>
            </a:extLst>
          </p:cNvPr>
          <p:cNvSpPr txBox="1">
            <a:spLocks/>
          </p:cNvSpPr>
          <p:nvPr/>
        </p:nvSpPr>
        <p:spPr>
          <a:xfrm>
            <a:off x="677334" y="190594"/>
            <a:ext cx="8596668" cy="1255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F1651CF-7869-4ABE-86BB-1D48A4AB0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54" y="190594"/>
            <a:ext cx="8005027" cy="8514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Мероприятие патриотической направленности инициированное муниципальным образованием</a:t>
            </a:r>
          </a:p>
        </p:txBody>
      </p:sp>
    </p:spTree>
    <p:extLst>
      <p:ext uri="{BB962C8B-B14F-4D97-AF65-F5344CB8AC3E}">
        <p14:creationId xmlns:p14="http://schemas.microsoft.com/office/powerpoint/2010/main" val="354460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235FF13-422B-4EF1-A235-D44061524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02434"/>
              </p:ext>
            </p:extLst>
          </p:nvPr>
        </p:nvGraphicFramePr>
        <p:xfrm>
          <a:off x="699964" y="1163354"/>
          <a:ext cx="8435164" cy="4189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064">
                  <a:extLst>
                    <a:ext uri="{9D8B030D-6E8A-4147-A177-3AD203B41FA5}">
                      <a16:colId xmlns:a16="http://schemas.microsoft.com/office/drawing/2014/main" val="2460764624"/>
                    </a:ext>
                  </a:extLst>
                </a:gridCol>
                <a:gridCol w="4274100">
                  <a:extLst>
                    <a:ext uri="{9D8B030D-6E8A-4147-A177-3AD203B41FA5}">
                      <a16:colId xmlns:a16="http://schemas.microsoft.com/office/drawing/2014/main" val="3824479735"/>
                    </a:ext>
                  </a:extLst>
                </a:gridCol>
              </a:tblGrid>
              <a:tr h="404127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22733"/>
                  </a:ext>
                </a:extLst>
              </a:tr>
              <a:tr h="1189245">
                <a:tc>
                  <a:txBody>
                    <a:bodyPr/>
                    <a:lstStyle/>
                    <a:p>
                      <a:r>
                        <a:rPr lang="ru-RU" sz="1600" b="0" i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Презентация опыта МО в сфере патриотического воспитания на конференциях, форумах, семинарах</a:t>
                      </a:r>
                      <a:endParaRPr lang="ru-RU" sz="16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Оценивается 1 балл за участие в краевых, региональных, всероссийских мероприятиях</a:t>
                      </a:r>
                      <a:endParaRPr lang="ru-RU" sz="16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266589"/>
                  </a:ext>
                </a:extLst>
              </a:tr>
              <a:tr h="1285858">
                <a:tc>
                  <a:txBody>
                    <a:bodyPr/>
                    <a:lstStyle/>
                    <a:p>
                      <a:r>
                        <a:rPr lang="ru-RU" sz="1600" b="0" i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Достижения представителей в мероприятиях патриотической направленности окружного и всероссийского уровней</a:t>
                      </a:r>
                      <a:endParaRPr lang="ru-RU" sz="16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u="sng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Оценивается следующим образом:</a:t>
                      </a:r>
                    </a:p>
                    <a:p>
                      <a:r>
                        <a:rPr lang="ru-RU" sz="16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окружной уровень – 2 балла </a:t>
                      </a:r>
                    </a:p>
                    <a:p>
                      <a:r>
                        <a:rPr lang="ru-RU" sz="16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всероссийский уровень – 3 балла</a:t>
                      </a:r>
                      <a:endParaRPr lang="ru-RU" sz="16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860076"/>
                  </a:ext>
                </a:extLst>
              </a:tr>
              <a:tr h="1310518">
                <a:tc>
                  <a:txBody>
                    <a:bodyPr/>
                    <a:lstStyle/>
                    <a:p>
                      <a:r>
                        <a:rPr lang="ru-RU" sz="1600" i="1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мероприятии «Конкурс методических материалов и пособий по организации патриотического воспитания в Пермском крае»</a:t>
                      </a:r>
                      <a:r>
                        <a:rPr lang="ru-RU" sz="16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Оценивается в 1 балл за каждую публикацию в сборнике</a:t>
                      </a:r>
                      <a:endParaRPr lang="ru-RU" sz="16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09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640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E5A6D8-FEA6-4599-B1A0-84F28D0C6D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005" y="3926889"/>
            <a:ext cx="2419266" cy="241926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0ECF8-FE4A-4779-966A-E73DBFCA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87" y="449986"/>
            <a:ext cx="7383600" cy="1281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  <a:t>Подведение итогов</a:t>
            </a:r>
            <a: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cs typeface="Arial" panose="020B0604020202020204" pitchFamily="34" charset="0"/>
              </a:rPr>
              <a:t>Д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екабрь 2021 года</a:t>
            </a:r>
            <a:endParaRPr lang="ru-RU" sz="22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C15CF9-1714-4835-8C9A-ED37EFBEE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6" y="2532355"/>
            <a:ext cx="6489578" cy="217502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Лучшие муниципальные образования по итогам мониторинга за год определяются по наибольшей сумме баллов</a:t>
            </a:r>
          </a:p>
          <a:p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II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место</a:t>
            </a:r>
          </a:p>
          <a:p>
            <a:r>
              <a:rPr lang="ru-RU" sz="24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Специальные призы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543533-EB73-4F93-ADEC-9C6DE43A65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87" y="2159824"/>
            <a:ext cx="1908800" cy="25383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CD5A9-07E9-4ACF-9330-C9C8213B0F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33" y="187602"/>
            <a:ext cx="215817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6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2FA53-D669-4019-93EE-93511A4BD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029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/>
            </a:r>
            <a:br>
              <a:rPr lang="en-US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4000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  <a:t>Высокова Татьяна Васильевна</a:t>
            </a:r>
            <a:r>
              <a:rPr lang="ru-RU" sz="4000" b="1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chemeClr val="accent6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8 (342) 258-04-54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u-RU" b="1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b="1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mail</a:t>
            </a:r>
            <a:r>
              <a:rPr lang="ru-RU" b="1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b="1" u="sng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patmonitoring@yandex.ru</a:t>
            </a:r>
            <a:r>
              <a:rPr lang="en-US" b="1" u="sng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b="1" u="sng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b="1" u="sng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b="1" u="sng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b="1" u="sng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tvvysokova@mail.ru</a:t>
            </a:r>
            <a:r>
              <a:rPr lang="en-US" b="1" u="sng" dirty="0">
                <a:solidFill>
                  <a:schemeClr val="accent6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b="1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60B029-E882-483B-A0C2-AEE97A8C13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5" y="221063"/>
            <a:ext cx="819370" cy="8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8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E4E2B-19AE-405D-BEEB-8F36A387A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123" y="396429"/>
            <a:ext cx="6628006" cy="214305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1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проводится с целью:</a:t>
            </a:r>
            <a:r>
              <a:rPr lang="ru-RU" sz="20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активизации деятельности муниципальных образований Пермского края в сфере патриотического воспитания;</a:t>
            </a:r>
            <a:b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создания условий для обмена опытом;</a:t>
            </a:r>
            <a:b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выявления и продвижения лучших практик патриотического воспитания в Пермском крае.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485DEF-56BF-454F-B38E-38675D390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829" y="2713963"/>
            <a:ext cx="8596668" cy="3880773"/>
          </a:xfrm>
        </p:spPr>
        <p:txBody>
          <a:bodyPr>
            <a:normAutofit fontScale="85000" lnSpcReduction="20000"/>
          </a:bodyPr>
          <a:lstStyle/>
          <a:p>
            <a:pPr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мониторинга: </a:t>
            </a: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сбор и обработка данных (информации) о состоянии патриотического воспитания в МО Пермского края;</a:t>
            </a:r>
            <a:endParaRPr lang="ru-RU" sz="2300" dirty="0">
              <a:solidFill>
                <a:schemeClr val="accent5">
                  <a:lumMod val="1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и оценка эффективности деятельности МО в сфере патриотического воспитания, а также формулирование задач и мер по их дальнейшему улучшению;</a:t>
            </a:r>
            <a:endParaRPr lang="ru-RU" sz="2300" dirty="0">
              <a:solidFill>
                <a:schemeClr val="accent5">
                  <a:lumMod val="1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качества работы образовательных организаций по патриотическому воспитанию обучающихся и повышению их мотивации;</a:t>
            </a:r>
            <a:endParaRPr lang="ru-RU" sz="2300" dirty="0">
              <a:solidFill>
                <a:schemeClr val="accent5">
                  <a:lumMod val="1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сообщества специалистов и наставников, ведущих работу в сфере патриотического воспитания;</a:t>
            </a:r>
            <a:endParaRPr lang="ru-RU" sz="2300" dirty="0">
              <a:solidFill>
                <a:schemeClr val="accent5">
                  <a:lumMod val="1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Bef>
                <a:spcPts val="0"/>
              </a:spcBef>
            </a:pPr>
            <a:r>
              <a:rPr lang="ru-RU" sz="23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освещения событий патриотической направленности.</a:t>
            </a:r>
            <a:endParaRPr lang="ru-RU" sz="2300" dirty="0">
              <a:solidFill>
                <a:schemeClr val="accent5">
                  <a:lumMod val="1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B29681-966D-45FF-9844-930012B245F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2" y="136615"/>
            <a:ext cx="2152850" cy="202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5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EB784-4C20-4AF7-A97F-33EBAA16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34" y="3707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 проводится с учетом деятельности всех муниципальных образований Пермского края</a:t>
            </a:r>
            <a: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5336C-DD6D-4230-8C77-1F2ACBE2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851" y="1562631"/>
            <a:ext cx="9040551" cy="23033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участников мониторинга выступают </a:t>
            </a:r>
            <a:r>
              <a:rPr lang="ru-RU" sz="28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sz="28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возрасте от </a:t>
            </a: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до 18 лет</a:t>
            </a:r>
            <a:r>
              <a:rPr lang="ru-RU" sz="28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	                  работники системы образования Пермского края, осуществляющие деятельность в сфере 	патриотического воспитания.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CC90DD-1D92-45F7-86EA-B4156645C1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91" y="4261284"/>
            <a:ext cx="5169671" cy="21066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0F571D-B476-4637-B188-9B20E2C9AF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615" y="120221"/>
            <a:ext cx="1571348" cy="15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3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B6CBD-F74F-4876-85E2-B5B94E71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проводится                                                 с </a:t>
            </a:r>
            <a:r>
              <a:rPr lang="ru-RU" sz="4000" b="1" dirty="0">
                <a:solidFill>
                  <a:schemeClr val="accent6">
                    <a:lumMod val="10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января</a:t>
            </a:r>
            <a:r>
              <a:rPr lang="ru-RU" sz="4000" b="1" dirty="0">
                <a:solidFill>
                  <a:schemeClr val="accent6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декабрь 2021 года</a:t>
            </a:r>
            <a:r>
              <a:rPr lang="ru-RU" sz="3600" dirty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6">
                    <a:lumMod val="1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E5A4B-C160-45C1-AB23-7FBEE91F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2" y="1930400"/>
            <a:ext cx="8596668" cy="4195192"/>
          </a:xfrm>
        </p:spPr>
        <p:txBody>
          <a:bodyPr>
            <a:normAutofit fontScale="92500" lnSpcReduction="10000"/>
          </a:bodyPr>
          <a:lstStyle/>
          <a:p>
            <a:pPr indent="450215" algn="just">
              <a:spcBef>
                <a:spcPts val="0"/>
              </a:spcBef>
            </a:pP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сайте Центра </a:t>
            </a:r>
            <a:r>
              <a:rPr lang="ru-RU" sz="2200" u="sng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gaupatriot.ru</a:t>
            </a: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ведется рейтинговая таблица деятельности муниципальных образований, которая размещается в разделе «Отдел военно-патриотического воспитания», вкладка «Информационно-методическая работа», раздел «Мониторинг». </a:t>
            </a:r>
          </a:p>
          <a:p>
            <a:pPr indent="0" algn="just">
              <a:spcBef>
                <a:spcPts val="0"/>
              </a:spcBef>
              <a:buNone/>
            </a:pPr>
            <a:endParaRPr lang="ru-RU" sz="2200" dirty="0">
              <a:solidFill>
                <a:schemeClr val="accent5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итогов мониторинга проводится два раза в год: промежуточные - в конце 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полугодия 2021 года, окончательные - в конце 2021 года.</a:t>
            </a:r>
          </a:p>
          <a:p>
            <a:pPr indent="450215" algn="just">
              <a:spcBef>
                <a:spcPts val="0"/>
              </a:spcBef>
            </a:pPr>
            <a:endParaRPr lang="ru-RU" sz="22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Bef>
                <a:spcPts val="0"/>
              </a:spcBef>
            </a:pPr>
            <a:r>
              <a:rPr lang="ru-RU" sz="22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окументы для учета в мониторинге необходимо направлять: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- по итогам первого полугодия </a:t>
            </a:r>
            <a:r>
              <a:rPr lang="ru-RU" sz="22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25 июня 2021 года</a:t>
            </a:r>
            <a:r>
              <a:rPr lang="ru-RU" sz="22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2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-</a:t>
            </a: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итогам за год </a:t>
            </a:r>
            <a:r>
              <a:rPr lang="ru-RU" sz="2200" b="1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10 декабря 2021 года</a:t>
            </a: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pPr indent="450215" algn="just">
              <a:spcBef>
                <a:spcPts val="0"/>
              </a:spcBef>
            </a:pP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Документы направляются в Центр на 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2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u="sng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patmonitoring@yandex.ru</a:t>
            </a:r>
            <a:r>
              <a:rPr lang="ru-RU" sz="2200" u="sng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u="sng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189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34874D-6F70-45D6-91A7-4C0550189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0293" y="499147"/>
            <a:ext cx="7766936" cy="9092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Направления мониторинга </a:t>
            </a:r>
            <a:br>
              <a:rPr lang="ru-RU" sz="3600" b="1" dirty="0">
                <a:solidFill>
                  <a:schemeClr val="accent5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accent5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патриотического воспитания</a:t>
            </a:r>
            <a:endParaRPr lang="ru-RU" sz="3600" b="1" dirty="0">
              <a:solidFill>
                <a:schemeClr val="accent5">
                  <a:lumMod val="10000"/>
                </a:schemeClr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E02769-2DDB-4878-993A-C6F447D13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84" y="1680789"/>
            <a:ext cx="9221753" cy="4367084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О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хват обучающихся муниципального образования, вовлеченных в систему патриотического воспитания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chemeClr val="accent5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руглогодичные пятидневные учебные сборы допризывной молодежи Пермского края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азвитие движения «Юнармия»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chemeClr val="accent5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частие в мероприятиях Центра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endParaRPr lang="ru-RU" sz="2400" dirty="0">
              <a:solidFill>
                <a:schemeClr val="accent5">
                  <a:lumMod val="1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И</a:t>
            </a:r>
            <a:r>
              <a:rPr lang="ru-RU" sz="24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нформационно - методическая деятельность </a:t>
            </a:r>
          </a:p>
          <a:p>
            <a:pPr algn="l"/>
            <a:endParaRPr lang="ru-RU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B15FC-3BAE-4635-A927-6F1D1991D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87" y="263091"/>
            <a:ext cx="8596668" cy="88231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10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1. О</a:t>
            </a:r>
            <a:r>
              <a:rPr lang="ru-RU" sz="2800" b="1" dirty="0">
                <a:solidFill>
                  <a:schemeClr val="accent5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хват обучающихся МО, вовлеченных в систему патриотического воспитания</a:t>
            </a:r>
            <a:endParaRPr lang="ru-RU" sz="2800" b="1" dirty="0">
              <a:solidFill>
                <a:schemeClr val="accent5">
                  <a:lumMod val="10000"/>
                </a:schemeClr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77189A9-4B26-4DDF-86E4-13C4588FF5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808704"/>
              </p:ext>
            </p:extLst>
          </p:nvPr>
        </p:nvGraphicFramePr>
        <p:xfrm>
          <a:off x="2103409" y="3089366"/>
          <a:ext cx="5834643" cy="2953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Объект 2">
            <a:extLst>
              <a:ext uri="{FF2B5EF4-FFF2-40B4-BE49-F238E27FC236}">
                <a16:creationId xmlns:a16="http://schemas.microsoft.com/office/drawing/2014/main" id="{8CF7C2F6-F277-45E9-958B-F1179994860B}"/>
              </a:ext>
            </a:extLst>
          </p:cNvPr>
          <p:cNvSpPr txBox="1">
            <a:spLocks/>
          </p:cNvSpPr>
          <p:nvPr/>
        </p:nvSpPr>
        <p:spPr>
          <a:xfrm>
            <a:off x="348823" y="1550213"/>
            <a:ext cx="9343816" cy="948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Wingdings 3" charset="2"/>
              <a:buNone/>
            </a:pP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обучающихся % = количество обучающихся, вовлеченных 							          в систему патриотического воспитания/ 			                                  количество обучающихся МО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 3" charset="2"/>
              <a:buNone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940400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D6B9C-D768-4C64-B0CF-F5788BCF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Показатели для учета количества обучающихся, вовлеченных в систему патриотического воспитания: </a:t>
            </a:r>
            <a:endParaRPr lang="ru-RU" sz="2800" b="1" dirty="0">
              <a:solidFill>
                <a:schemeClr val="accent6">
                  <a:lumMod val="10000"/>
                </a:schemeClr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EDF33424-5A3A-4ECD-A15C-FBE428DF8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2982"/>
            <a:ext cx="8596668" cy="4515418"/>
          </a:xfrm>
        </p:spPr>
        <p:txBody>
          <a:bodyPr/>
          <a:lstStyle/>
          <a:p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военно-патриотических клубов;</a:t>
            </a:r>
          </a:p>
          <a:p>
            <a:r>
              <a:rPr lang="ru-RU" sz="2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оличество участников клубов исторических реконструкций</a:t>
            </a:r>
            <a:r>
              <a:rPr lang="ru-RU" sz="2000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поисковых объединений; </a:t>
            </a:r>
          </a:p>
          <a:p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обучающихся, вовлеченных в движение «Юнармия»; </a:t>
            </a:r>
          </a:p>
          <a:p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патриотических мероприятий, проводимых образовательными организациями МО; </a:t>
            </a:r>
          </a:p>
          <a:p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патриотических мероприятий, проводимых муниципальными образованиями; </a:t>
            </a:r>
          </a:p>
          <a:p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мероприятий, проводимых Центром; </a:t>
            </a:r>
          </a:p>
          <a:p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окружных мероприятий;</a:t>
            </a:r>
          </a:p>
          <a:p>
            <a:r>
              <a:rPr lang="ru-RU" sz="2000" dirty="0">
                <a:solidFill>
                  <a:schemeClr val="accent5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количество участников всероссийских мероприятий.</a:t>
            </a:r>
            <a:endParaRPr lang="ru-RU" sz="2000" dirty="0">
              <a:solidFill>
                <a:schemeClr val="accent5">
                  <a:lumMod val="1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448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FCD72-C18B-4DEA-9CBB-57072BEF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08" y="316638"/>
            <a:ext cx="9339309" cy="10238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2. Круглогодичные пятидневные учебные сборы                                           по обучению начальным знаниям в области обороны и </a:t>
            </a:r>
            <a:br>
              <a:rPr lang="ru-RU" sz="2400" b="1" dirty="0">
                <a:solidFill>
                  <a:schemeClr val="accent6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6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основам военной службы допризывной молодежи Пермского края</a:t>
            </a:r>
            <a:endParaRPr lang="ru-RU" sz="2400" dirty="0">
              <a:solidFill>
                <a:schemeClr val="accent6">
                  <a:lumMod val="10000"/>
                </a:schemeClr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692E4BFE-D73D-4B25-8988-41B1B5D175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591552"/>
              </p:ext>
            </p:extLst>
          </p:nvPr>
        </p:nvGraphicFramePr>
        <p:xfrm>
          <a:off x="668113" y="1685067"/>
          <a:ext cx="8626807" cy="4461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684">
                  <a:extLst>
                    <a:ext uri="{9D8B030D-6E8A-4147-A177-3AD203B41FA5}">
                      <a16:colId xmlns:a16="http://schemas.microsoft.com/office/drawing/2014/main" val="49062289"/>
                    </a:ext>
                  </a:extLst>
                </a:gridCol>
                <a:gridCol w="2703060">
                  <a:extLst>
                    <a:ext uri="{9D8B030D-6E8A-4147-A177-3AD203B41FA5}">
                      <a16:colId xmlns:a16="http://schemas.microsoft.com/office/drawing/2014/main" val="2240910552"/>
                    </a:ext>
                  </a:extLst>
                </a:gridCol>
                <a:gridCol w="2896055">
                  <a:extLst>
                    <a:ext uri="{9D8B030D-6E8A-4147-A177-3AD203B41FA5}">
                      <a16:colId xmlns:a16="http://schemas.microsoft.com/office/drawing/2014/main" val="3260128714"/>
                    </a:ext>
                  </a:extLst>
                </a:gridCol>
                <a:gridCol w="2276008">
                  <a:extLst>
                    <a:ext uri="{9D8B030D-6E8A-4147-A177-3AD203B41FA5}">
                      <a16:colId xmlns:a16="http://schemas.microsoft.com/office/drawing/2014/main" val="493934930"/>
                    </a:ext>
                  </a:extLst>
                </a:gridCol>
              </a:tblGrid>
              <a:tr h="45575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95800"/>
                  </a:ext>
                </a:extLst>
              </a:tr>
              <a:tr h="1283215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Охват допризывной молодежи, прошедшей сборы 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Охват % = количество допризывной молодежи МО/  количество допризывной молодежи, прошедшей сборы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100 % - 100 баллов</a:t>
                      </a:r>
                    </a:p>
                    <a:p>
                      <a:pPr algn="ctr"/>
                      <a:r>
                        <a:rPr lang="ru-RU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90-99% - 90 баллов</a:t>
                      </a:r>
                    </a:p>
                    <a:p>
                      <a:pPr algn="ctr"/>
                      <a:r>
                        <a:rPr lang="ru-RU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80-89% - 80 баллов менее 79% - 0 баллов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32345"/>
                  </a:ext>
                </a:extLst>
              </a:tr>
              <a:tr h="111038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заявки по участию в сборах, организованных Центром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Исполнение % = количество заявленных участников сборов/ количество участников прошедших сборы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более 95 % - 3 балла 90-94% - 1 балл</a:t>
                      </a:r>
                    </a:p>
                    <a:p>
                      <a:pPr algn="ctr"/>
                      <a:r>
                        <a:rPr lang="ru-RU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менее 89% - 0 баллов</a:t>
                      </a:r>
                      <a:endParaRPr lang="ru-RU" sz="16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74295"/>
                  </a:ext>
                </a:extLst>
              </a:tr>
              <a:tr h="161184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Охват допризывной молодежи сборами, организованными и проводимыми образовательными учреждениями и МО 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условии предоставления пакета отчетных документов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более 50% - 10 баллов 40-49% - 5 баллов</a:t>
                      </a:r>
                    </a:p>
                    <a:p>
                      <a:pPr algn="ctr"/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35-39% - 3 балла</a:t>
                      </a:r>
                    </a:p>
                    <a:p>
                      <a:pPr algn="ctr"/>
                      <a:r>
                        <a:rPr lang="ru-RU" sz="16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менее 34% - 0 баллов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05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36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D82ED-5581-4F97-9642-C30F91939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54493"/>
            <a:ext cx="8596668" cy="8108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6">
                    <a:lumMod val="10000"/>
                  </a:schemeClr>
                </a:solidFill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3. Р</a:t>
            </a:r>
            <a:r>
              <a:rPr lang="ru-RU" sz="3100" b="1" dirty="0">
                <a:solidFill>
                  <a:schemeClr val="accent6">
                    <a:lumMod val="10000"/>
                  </a:schemeClr>
                </a:solidFill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азвитие движения «Юнармия»                                                в муниципальном образовании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2AA8787-55DD-478A-A30A-22E5896767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949226"/>
              </p:ext>
            </p:extLst>
          </p:nvPr>
        </p:nvGraphicFramePr>
        <p:xfrm>
          <a:off x="833968" y="1342372"/>
          <a:ext cx="8440034" cy="4946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196">
                  <a:extLst>
                    <a:ext uri="{9D8B030D-6E8A-4147-A177-3AD203B41FA5}">
                      <a16:colId xmlns:a16="http://schemas.microsoft.com/office/drawing/2014/main" val="49062289"/>
                    </a:ext>
                  </a:extLst>
                </a:gridCol>
                <a:gridCol w="3038069">
                  <a:extLst>
                    <a:ext uri="{9D8B030D-6E8A-4147-A177-3AD203B41FA5}">
                      <a16:colId xmlns:a16="http://schemas.microsoft.com/office/drawing/2014/main" val="2240910552"/>
                    </a:ext>
                  </a:extLst>
                </a:gridCol>
                <a:gridCol w="2231697">
                  <a:extLst>
                    <a:ext uri="{9D8B030D-6E8A-4147-A177-3AD203B41FA5}">
                      <a16:colId xmlns:a16="http://schemas.microsoft.com/office/drawing/2014/main" val="3260128714"/>
                    </a:ext>
                  </a:extLst>
                </a:gridCol>
                <a:gridCol w="2589072">
                  <a:extLst>
                    <a:ext uri="{9D8B030D-6E8A-4147-A177-3AD203B41FA5}">
                      <a16:colId xmlns:a16="http://schemas.microsoft.com/office/drawing/2014/main" val="493934930"/>
                    </a:ext>
                  </a:extLst>
                </a:gridCol>
              </a:tblGrid>
              <a:tr h="644247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+mj-lt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+mj-lt"/>
                        </a:rPr>
                        <a:t>Расчет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+mj-lt"/>
                        </a:rPr>
                        <a:t>Результативность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295800"/>
                  </a:ext>
                </a:extLst>
              </a:tr>
              <a:tr h="94187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Охват </a:t>
                      </a:r>
                      <a:r>
                        <a:rPr lang="ru-RU" sz="14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обучающихся, вовлеченных в движение «Юнармия»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Охват % = количество обучающихся в движение «Юнармия»/ количество обучающихся МО 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90-100% - 100 баллов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70-90% - 80 баллов</a:t>
                      </a:r>
                    </a:p>
                    <a:p>
                      <a:pPr algn="ctr"/>
                      <a:r>
                        <a:rPr lang="ru-RU" sz="1400" b="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50-70% - 50 баллов менее 50% - 0 баллов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532345"/>
                  </a:ext>
                </a:extLst>
              </a:tr>
              <a:tr h="94187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проведенных мероприятий «Вахты Памяти» в рамках деятельности Юнармейских Постов № 1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Мероприятия оцениваются два раза в год по представленной форме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каждого мероприятия, отраженного в отчете, оценивается в 0,5 баллов</a:t>
                      </a:r>
                      <a:endParaRPr lang="ru-RU" sz="1400" b="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74295"/>
                  </a:ext>
                </a:extLst>
              </a:tr>
              <a:tr h="13672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Участие в мероприятиях:                     - Краевой конкурс юнармейских отрядов РО ВВПОД «Юнармия» Пермского края;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Квест среди Юнармейских Постов № 1.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балл – участник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балла – призер</a:t>
                      </a:r>
                    </a:p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3 балла – победитель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905097"/>
                  </a:ext>
                </a:extLst>
              </a:tr>
              <a:tr h="82769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Наличие плана по развитию юнармейского движения на 2021/2022 учебный год</a:t>
                      </a:r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балл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634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84030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Другая 5">
      <a:dk1>
        <a:srgbClr val="FFFFFF"/>
      </a:dk1>
      <a:lt1>
        <a:sysClr val="window" lastClr="FFFFFF"/>
      </a:lt1>
      <a:dk2>
        <a:srgbClr val="2C3C43"/>
      </a:dk2>
      <a:lt2>
        <a:srgbClr val="F2F2E4"/>
      </a:lt2>
      <a:accent1>
        <a:srgbClr val="C7C7C7"/>
      </a:accent1>
      <a:accent2>
        <a:srgbClr val="C7C7C7"/>
      </a:accent2>
      <a:accent3>
        <a:srgbClr val="C7C7C7"/>
      </a:accent3>
      <a:accent4>
        <a:srgbClr val="FFFFFF"/>
      </a:accent4>
      <a:accent5>
        <a:srgbClr val="DFF4FB"/>
      </a:accent5>
      <a:accent6>
        <a:srgbClr val="D3E6F4"/>
      </a:accent6>
      <a:hlink>
        <a:srgbClr val="3FCDE7"/>
      </a:hlink>
      <a:folHlink>
        <a:srgbClr val="A9D3E1"/>
      </a:folHlink>
    </a:clrScheme>
    <a:fontScheme name="Другая 1">
      <a:majorFont>
        <a:latin typeface="Sylfaen"/>
        <a:ea typeface=""/>
        <a:cs typeface=""/>
      </a:majorFont>
      <a:minorFont>
        <a:latin typeface="Arial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1172</TotalTime>
  <Words>1092</Words>
  <Application>Microsoft Office PowerPoint</Application>
  <PresentationFormat>Широкоэкранный</PresentationFormat>
  <Paragraphs>229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Sylfaen</vt:lpstr>
      <vt:lpstr>Times New Roman</vt:lpstr>
      <vt:lpstr>Wingdings 3</vt:lpstr>
      <vt:lpstr>Аспект</vt:lpstr>
      <vt:lpstr>Мониторинг  патриотического воспитания                  в Пермском крае в 2021 году</vt:lpstr>
      <vt:lpstr>Мониторинг проводится с целью: - активизации деятельности муниципальных образований Пермского края в сфере патриотического воспитания; - создания условий для обмена опытом; - выявления и продвижения лучших практик патриотического воспитания в Пермском крае.   </vt:lpstr>
      <vt:lpstr>Мониторинг проводится с учетом деятельности всех муниципальных образований Пермского края </vt:lpstr>
      <vt:lpstr>Мониторинг проводится                                                 с января по декабрь 2021 года </vt:lpstr>
      <vt:lpstr>Направления мониторинга  патриотического воспитания</vt:lpstr>
      <vt:lpstr>1. Охват обучающихся МО, вовлеченных в систему патриотического воспитания</vt:lpstr>
      <vt:lpstr>Показатели для учета количества обучающихся, вовлеченных в систему патриотического воспитания: </vt:lpstr>
      <vt:lpstr>2. Круглогодичные пятидневные учебные сборы                                           по обучению начальным знаниям в области обороны и  основам военной службы допризывной молодежи Пермского края</vt:lpstr>
      <vt:lpstr>3. Развитие движения «Юнармия»                                                в муниципальном образовании </vt:lpstr>
      <vt:lpstr>4. Участие в мероприятиях Центра                           с февраля по декабрь 2021 года</vt:lpstr>
      <vt:lpstr>5. Информационно - методическая деятельность</vt:lpstr>
      <vt:lpstr>Информирование о деятельности   в сфере патриотического воспитания</vt:lpstr>
      <vt:lpstr>Мероприятие патриотической направленности инициированное муниципальным образованием</vt:lpstr>
      <vt:lpstr>Презентация PowerPoint</vt:lpstr>
      <vt:lpstr>Подведение итогов Декабрь 2021 года</vt:lpstr>
      <vt:lpstr>  Высокова Татьяна Васильевна  8 (342) 258-04-54  E-mail: patmonitoring@yandex.ru  tvvysokova@mail.ru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 патриотического воспитания     в Пермском крае в 2021 году</dc:title>
  <dc:creator>Пользователь</dc:creator>
  <cp:lastModifiedBy>Пользователь</cp:lastModifiedBy>
  <cp:revision>75</cp:revision>
  <cp:lastPrinted>2021-03-23T12:57:07Z</cp:lastPrinted>
  <dcterms:created xsi:type="dcterms:W3CDTF">2021-03-11T13:07:02Z</dcterms:created>
  <dcterms:modified xsi:type="dcterms:W3CDTF">2021-04-13T08:40:00Z</dcterms:modified>
</cp:coreProperties>
</file>