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61" r:id="rId2"/>
    <p:sldId id="262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385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84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5643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43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5546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53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45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327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24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80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752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2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87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19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84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4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6EB61-E682-441A-810C-69ED1D88719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C5D6FB-82BD-47E2-AC7A-E7F13C48D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5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628800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Sylfaen" panose="010A0502050306030303" pitchFamily="18" charset="0"/>
              </a:rPr>
              <a:t>Основные </a:t>
            </a:r>
            <a:r>
              <a:rPr lang="ru-RU" sz="4000" dirty="0">
                <a:latin typeface="Sylfaen" panose="010A0502050306030303" pitchFamily="18" charset="0"/>
              </a:rPr>
              <a:t>задачи </a:t>
            </a:r>
            <a:r>
              <a:rPr lang="ru-RU" sz="4000" dirty="0" smtClean="0">
                <a:latin typeface="Sylfaen" panose="010A0502050306030303" pitchFamily="18" charset="0"/>
              </a:rPr>
              <a:t>организации </a:t>
            </a:r>
            <a:r>
              <a:rPr lang="ru-RU" sz="4000" dirty="0">
                <a:latin typeface="Sylfaen" panose="010A0502050306030303" pitchFamily="18" charset="0"/>
              </a:rPr>
              <a:t>методической деятельности </a:t>
            </a:r>
          </a:p>
          <a:p>
            <a:pPr algn="ctr"/>
            <a:r>
              <a:rPr lang="ru-RU" sz="4000" dirty="0">
                <a:latin typeface="Sylfaen" panose="010A0502050306030303" pitchFamily="18" charset="0"/>
              </a:rPr>
              <a:t>в сфере патриотического </a:t>
            </a:r>
            <a:r>
              <a:rPr lang="ru-RU" sz="4000" dirty="0" smtClean="0">
                <a:latin typeface="Sylfaen" panose="010A0502050306030303" pitchFamily="18" charset="0"/>
              </a:rPr>
              <a:t>воспитания</a:t>
            </a:r>
          </a:p>
          <a:p>
            <a:pPr algn="ctr"/>
            <a:r>
              <a:rPr lang="ru-RU" sz="3200" i="1" dirty="0" smtClean="0">
                <a:latin typeface="Sylfaen" panose="010A0502050306030303" pitchFamily="18" charset="0"/>
              </a:rPr>
              <a:t>(стратегическая сессия)</a:t>
            </a:r>
            <a:endParaRPr lang="ru-RU" sz="3200" i="1" dirty="0">
              <a:latin typeface="Sylfaen" panose="010A0502050306030303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0648"/>
            <a:ext cx="21399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067944" y="5301208"/>
            <a:ext cx="4968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Шлыкова С.Ю., </a:t>
            </a:r>
          </a:p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ФГКОУ «Пермское президентское  кадетское училище</a:t>
            </a:r>
          </a:p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имени Героя России </a:t>
            </a:r>
            <a:r>
              <a:rPr lang="ru-RU" sz="1200" i="1" dirty="0" err="1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Ф.Кузьмина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 войск национальной гвардии РФ»</a:t>
            </a:r>
          </a:p>
          <a:p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сертифицированный учитель  </a:t>
            </a:r>
            <a:r>
              <a:rPr lang="ru-RU" sz="1200" i="1" dirty="0" err="1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eduScrum</a:t>
            </a:r>
            <a:r>
              <a:rPr lang="ru-RU" sz="1200" i="1" dirty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, </a:t>
            </a:r>
            <a:r>
              <a:rPr lang="ru-RU" sz="1200" i="1" dirty="0" err="1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коуч</a:t>
            </a:r>
            <a:endParaRPr lang="ru-RU" sz="1200" i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  <a:p>
            <a:r>
              <a:rPr lang="en-US" sz="1200" i="1" dirty="0" err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su</a:t>
            </a:r>
            <a:r>
              <a:rPr lang="ru-RU" sz="1200" i="1" dirty="0" err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shlykova@pkk</a:t>
            </a:r>
            <a:r>
              <a:rPr lang="en-US" sz="1200" i="1" dirty="0" err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uvng</a:t>
            </a:r>
            <a:r>
              <a:rPr lang="ru-RU" sz="1200" i="1" dirty="0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.</a:t>
            </a:r>
            <a:r>
              <a:rPr lang="ru-RU" sz="1200" i="1" dirty="0" err="1" smtClean="0">
                <a:solidFill>
                  <a:schemeClr val="tx2">
                    <a:lumMod val="75000"/>
                  </a:schemeClr>
                </a:solidFill>
                <a:latin typeface="Sylfaen" panose="010A0502050306030303" pitchFamily="18" charset="0"/>
              </a:rPr>
              <a:t>ru</a:t>
            </a:r>
            <a:endParaRPr lang="ru-RU" sz="1200" i="1" dirty="0">
              <a:solidFill>
                <a:schemeClr val="tx2">
                  <a:lumMod val="75000"/>
                </a:schemeClr>
              </a:solidFill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69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8347" y="116632"/>
            <a:ext cx="852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Sylfaen" panose="010A0502050306030303" pitchFamily="18" charset="0"/>
              </a:rPr>
              <a:t>Что может быть результатом стратегической сессии?</a:t>
            </a:r>
            <a:endParaRPr lang="ru-RU" sz="2800" dirty="0">
              <a:latin typeface="Sylfaen" panose="010A0502050306030303" pitchFamily="18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868151" y="1362253"/>
            <a:ext cx="2952328" cy="1344345"/>
          </a:xfrm>
          <a:prstGeom prst="wedgeRoundRectCallou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103425" y="1563169"/>
            <a:ext cx="27206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ylfaen" panose="010A0502050306030303" pitchFamily="18" charset="0"/>
              </a:rPr>
              <a:t>Однородное понимание</a:t>
            </a:r>
          </a:p>
          <a:p>
            <a:r>
              <a:rPr lang="ru-RU" dirty="0" smtClean="0">
                <a:latin typeface="Sylfaen" panose="010A0502050306030303" pitchFamily="18" charset="0"/>
              </a:rPr>
              <a:t> ситуации, целей, </a:t>
            </a:r>
          </a:p>
          <a:p>
            <a:r>
              <a:rPr lang="ru-RU" dirty="0" smtClean="0">
                <a:latin typeface="Sylfaen" panose="010A0502050306030303" pitchFamily="18" charset="0"/>
              </a:rPr>
              <a:t>образа результата</a:t>
            </a:r>
            <a:endParaRPr lang="ru-RU" dirty="0">
              <a:latin typeface="Sylfaen" panose="010A050205030603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76654" y="2024834"/>
            <a:ext cx="2490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Sylfaen" panose="010A0502050306030303" pitchFamily="18" charset="0"/>
              </a:rPr>
              <a:t>Инициативные предложения </a:t>
            </a:r>
          </a:p>
          <a:p>
            <a:r>
              <a:rPr lang="ru-RU" dirty="0" smtClean="0">
                <a:latin typeface="Sylfaen" panose="010A0502050306030303" pitchFamily="18" charset="0"/>
              </a:rPr>
              <a:t>и идеи</a:t>
            </a:r>
            <a:endParaRPr lang="ru-RU" dirty="0">
              <a:latin typeface="Sylfaen" panose="010A050205030603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76654" y="4221088"/>
            <a:ext cx="3116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Sylfaen" panose="010A0502050306030303" pitchFamily="18" charset="0"/>
              </a:rPr>
              <a:t>Альтернативы и планы </a:t>
            </a:r>
          </a:p>
          <a:p>
            <a:pPr algn="ctr"/>
            <a:r>
              <a:rPr lang="ru-RU" dirty="0" smtClean="0">
                <a:latin typeface="Sylfaen" panose="010A0502050306030303" pitchFamily="18" charset="0"/>
              </a:rPr>
              <a:t>по их детальной проработке </a:t>
            </a:r>
            <a:endParaRPr lang="ru-RU" dirty="0">
              <a:latin typeface="Sylfaen" panose="010A0502050306030303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3528" y="3429000"/>
            <a:ext cx="3048000" cy="3048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2220" y="1651448"/>
            <a:ext cx="2999492" cy="156071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6653" y="3814001"/>
            <a:ext cx="3116559" cy="1560711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664" y="5733256"/>
            <a:ext cx="21399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11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7617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Sylfaen" pitchFamily="18" charset="0"/>
              </a:rPr>
              <a:t>П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Sylfaen" pitchFamily="18" charset="0"/>
              </a:rPr>
              <a:t>А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Sylfaen" pitchFamily="18" charset="0"/>
              </a:rPr>
              <a:t>Т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Sylfaen" pitchFamily="18" charset="0"/>
              </a:rPr>
              <a:t>Р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Sylfaen" pitchFamily="18" charset="0"/>
              </a:rPr>
              <a:t>И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Sylfaen" pitchFamily="18" charset="0"/>
              </a:rPr>
              <a:t>О</a:t>
            </a:r>
          </a:p>
          <a:p>
            <a:r>
              <a:rPr lang="ru-RU" sz="5400" b="1" dirty="0" smtClean="0">
                <a:solidFill>
                  <a:srgbClr val="C00000"/>
                </a:solidFill>
                <a:latin typeface="Sylfaen" pitchFamily="18" charset="0"/>
              </a:rPr>
              <a:t>Т</a:t>
            </a:r>
            <a:r>
              <a:rPr lang="ru-RU" sz="5400" dirty="0" smtClean="0">
                <a:latin typeface="Sylfaen" pitchFamily="18" charset="0"/>
              </a:rPr>
              <a:t> </a:t>
            </a:r>
            <a:endParaRPr lang="ru-RU" sz="5400" dirty="0">
              <a:latin typeface="Sylfae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611420"/>
            <a:ext cx="914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Sylfaen" pitchFamily="18" charset="0"/>
              </a:rPr>
              <a:t>слово</a:t>
            </a:r>
            <a:endParaRPr lang="ru-RU" dirty="0">
              <a:solidFill>
                <a:schemeClr val="tx2">
                  <a:lumMod val="75000"/>
                </a:schemeClr>
              </a:solidFill>
              <a:latin typeface="Sylfae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2775"/>
            <a:ext cx="9382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9382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67" y="3100556"/>
            <a:ext cx="9382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812" y="3933055"/>
            <a:ext cx="9382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234" y="4725144"/>
            <a:ext cx="9382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234" y="5517232"/>
            <a:ext cx="9382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111149"/>
            <a:ext cx="938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79" y="2660127"/>
            <a:ext cx="938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522" y="4293096"/>
            <a:ext cx="938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43516"/>
            <a:ext cx="938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5085184"/>
            <a:ext cx="938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023046"/>
            <a:ext cx="938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5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81084">
            <a:off x="2858868" y="1635623"/>
            <a:ext cx="4969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59586" flipH="1" flipV="1">
            <a:off x="2824607" y="2596391"/>
            <a:ext cx="49693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7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18046">
            <a:off x="2857607" y="3248970"/>
            <a:ext cx="500576" cy="46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8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80707" flipV="1">
            <a:off x="2821890" y="4215948"/>
            <a:ext cx="502370" cy="4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95761" flipV="1">
            <a:off x="2804665" y="4915513"/>
            <a:ext cx="506272" cy="46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0" name="Picture 2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5802">
            <a:off x="4543389" y="1558966"/>
            <a:ext cx="607590" cy="55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1" name="Picture 2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6" y="4631913"/>
            <a:ext cx="5667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11717">
            <a:off x="4678367" y="2486295"/>
            <a:ext cx="56673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1" name="Прямая соединительная линия 40"/>
          <p:cNvCxnSpPr/>
          <p:nvPr/>
        </p:nvCxnSpPr>
        <p:spPr>
          <a:xfrm flipV="1">
            <a:off x="3057801" y="5445224"/>
            <a:ext cx="2069496" cy="33077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6732240" y="3933055"/>
            <a:ext cx="1296144" cy="130961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732240" y="2060848"/>
            <a:ext cx="864096" cy="733549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5484095" y="143432"/>
            <a:ext cx="2834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Sylfaen" pitchFamily="18" charset="0"/>
              </a:rPr>
              <a:t>Ищите СВОИ ассоциации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61735" y="5914146"/>
            <a:ext cx="36773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Sylfaen" pitchFamily="18" charset="0"/>
              </a:rPr>
              <a:t>Слово-ассоциация может использоваться только один раз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945565">
            <a:off x="2802051" y="825450"/>
            <a:ext cx="487722" cy="219475"/>
          </a:xfrm>
          <a:prstGeom prst="rect">
            <a:avLst/>
          </a:prstGeom>
        </p:spPr>
      </p:pic>
      <p:cxnSp>
        <p:nvCxnSpPr>
          <p:cNvPr id="22" name="Прямая соединительная линия 21"/>
          <p:cNvCxnSpPr/>
          <p:nvPr/>
        </p:nvCxnSpPr>
        <p:spPr>
          <a:xfrm flipV="1">
            <a:off x="1345875" y="837711"/>
            <a:ext cx="292615" cy="461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Рисунок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7102" y="1650199"/>
            <a:ext cx="335309" cy="42676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6414" y="2458069"/>
            <a:ext cx="335309" cy="42676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3067" y="3316642"/>
            <a:ext cx="335309" cy="42676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33782" y="4076917"/>
            <a:ext cx="335309" cy="4267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8870" y="4983085"/>
            <a:ext cx="335309" cy="42676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1248" y="5754656"/>
            <a:ext cx="335309" cy="42676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465" y="642729"/>
            <a:ext cx="21399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84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1399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2132856"/>
            <a:ext cx="754055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Sylfaen" panose="010A0502050306030303" pitchFamily="18" charset="0"/>
              </a:rPr>
              <a:t>Напишите  </a:t>
            </a:r>
            <a:r>
              <a:rPr lang="ru-RU" sz="3600" dirty="0">
                <a:latin typeface="Sylfaen" panose="010A0502050306030303" pitchFamily="18" charset="0"/>
              </a:rPr>
              <a:t>одно слово, с которым у </a:t>
            </a:r>
            <a:r>
              <a:rPr lang="ru-RU" sz="3600" dirty="0" smtClean="0">
                <a:latin typeface="Sylfaen" panose="010A0502050306030303" pitchFamily="18" charset="0"/>
              </a:rPr>
              <a:t>вас  </a:t>
            </a:r>
            <a:r>
              <a:rPr lang="ru-RU" sz="3600" dirty="0">
                <a:latin typeface="Sylfaen" panose="010A0502050306030303" pitchFamily="18" charset="0"/>
              </a:rPr>
              <a:t>ассоциируется содержание состоявшейся сессии</a:t>
            </a:r>
          </a:p>
        </p:txBody>
      </p:sp>
    </p:spTree>
    <p:extLst>
      <p:ext uri="{BB962C8B-B14F-4D97-AF65-F5344CB8AC3E}">
        <p14:creationId xmlns:p14="http://schemas.microsoft.com/office/powerpoint/2010/main" val="236761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96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Sylfaen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</dc:creator>
  <cp:lastModifiedBy>Шлыкова Светлана Юрьевна</cp:lastModifiedBy>
  <cp:revision>18</cp:revision>
  <dcterms:created xsi:type="dcterms:W3CDTF">2023-11-10T09:05:15Z</dcterms:created>
  <dcterms:modified xsi:type="dcterms:W3CDTF">2023-11-21T10:29:06Z</dcterms:modified>
</cp:coreProperties>
</file>