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3" r:id="rId20"/>
    <p:sldId id="274" r:id="rId21"/>
    <p:sldId id="272" r:id="rId22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20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838080" y="4097160"/>
            <a:ext cx="14220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838080" y="40971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11160" y="40971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86320" y="18255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934920" y="18255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38080" y="40971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86320" y="40971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934920" y="40971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838080" y="-2857680"/>
            <a:ext cx="142200" cy="1371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20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440" cy="613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838080" y="40971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38080" y="-2857680"/>
            <a:ext cx="142200" cy="1371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911160" y="40971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838080" y="4097160"/>
            <a:ext cx="14220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20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838080" y="4097160"/>
            <a:ext cx="14220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838080" y="40971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911160" y="40971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886320" y="18255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934920" y="18255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838080" y="40971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886320" y="40971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934920" y="4097160"/>
            <a:ext cx="457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20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440" cy="613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838080" y="40971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434916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11160" y="40971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11160" y="1825560"/>
            <a:ext cx="6912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838080" y="4097160"/>
            <a:ext cx="142200" cy="207432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440" cy="1323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200" cy="43491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200" cy="4349160"/>
          </a:xfrm>
          <a:prstGeom prst="rect">
            <a:avLst/>
          </a:prstGeom>
        </p:spPr>
        <p:txBody>
          <a:bodyPr lIns="0" tIns="0" rIns="0" bIns="0">
            <a:normAutofit fontScale="1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hyperlink" Target="https://disk.yandex.ru/i/SYSJTp7yO_TGkQ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isk.yandex.ru/d/CPIXzqCLYS9C6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7MtCpUPuXS6SNA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492840" y="365040"/>
            <a:ext cx="11315160" cy="1323720"/>
          </a:xfrm>
          <a:prstGeom prst="rect">
            <a:avLst/>
          </a:prstGeom>
          <a:noFill/>
          <a:ln w="0"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  <a:ea typeface="Calibri"/>
              </a:rPr>
              <a:t>День Героев Отечества - 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  <a:ea typeface="Calibri"/>
              </a:rPr>
              <a:t>9 декабря 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838080" y="1825560"/>
            <a:ext cx="1051344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Google Shape;86;g29e10e8e9a3_1_37"/>
          <p:cNvPicPr/>
          <p:nvPr/>
        </p:nvPicPr>
        <p:blipFill rotWithShape="1">
          <a:blip r:embed="rId2"/>
          <a:srcRect l="2548" t="19622" r="3949" b="8775"/>
          <a:stretch/>
        </p:blipFill>
        <p:spPr>
          <a:xfrm>
            <a:off x="200298" y="1819620"/>
            <a:ext cx="7768046" cy="4460400"/>
          </a:xfrm>
          <a:prstGeom prst="rect">
            <a:avLst/>
          </a:prstGeom>
          <a:ln w="0">
            <a:noFill/>
          </a:ln>
        </p:spPr>
      </p:pic>
      <p:sp>
        <p:nvSpPr>
          <p:cNvPr id="80" name="TextShape 3"/>
          <p:cNvSpPr txBox="1"/>
          <p:nvPr/>
        </p:nvSpPr>
        <p:spPr>
          <a:xfrm>
            <a:off x="8107560" y="1897997"/>
            <a:ext cx="4084440" cy="472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Памятная дата, которая отмечается ежегодно, приурочена к учреждению ордена Святого Георгия Победоносца в 1769 году. </a:t>
            </a:r>
            <a:endParaRPr lang="ru-RU" sz="2400" b="0" strike="noStrike" spc="-1" dirty="0">
              <a:latin typeface="Arial"/>
            </a:endParaRPr>
          </a:p>
          <a:p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Установлена Федеральным законом Российской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Федерации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28 февраля 2007 года </a:t>
            </a:r>
            <a:endParaRPr lang="ru-RU" sz="2400" b="0" strike="noStrike" spc="-1" dirty="0">
              <a:latin typeface="Arial"/>
            </a:endParaRPr>
          </a:p>
          <a:p>
            <a:r>
              <a:rPr lang="ru-RU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«О днях воинской славы и памятных датах России»</a:t>
            </a:r>
            <a:endParaRPr lang="ru-RU" sz="2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2"/>
          <p:cNvSpPr/>
          <p:nvPr/>
        </p:nvSpPr>
        <p:spPr>
          <a:xfrm>
            <a:off x="838080" y="1825560"/>
            <a:ext cx="1051344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3"/>
          <p:cNvSpPr/>
          <p:nvPr/>
        </p:nvSpPr>
        <p:spPr>
          <a:xfrm>
            <a:off x="189360" y="180000"/>
            <a:ext cx="11509560" cy="118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300" b="1" strike="noStrike" spc="-1">
                <a:solidFill>
                  <a:srgbClr val="FF0000"/>
                </a:solidFill>
                <a:latin typeface="Calibri"/>
                <a:ea typeface="Calibri"/>
              </a:rPr>
              <a:t>Заполни чек-лист 2 «История ордена Славы»</a:t>
            </a:r>
            <a:endParaRPr lang="ru-RU" sz="4300" b="0" strike="noStrike" spc="-1">
              <a:latin typeface="Arial"/>
            </a:endParaRPr>
          </a:p>
        </p:txBody>
      </p:sp>
      <p:pic>
        <p:nvPicPr>
          <p:cNvPr id="119" name="Рисунок 113"/>
          <p:cNvPicPr/>
          <p:nvPr/>
        </p:nvPicPr>
        <p:blipFill>
          <a:blip r:embed="rId2"/>
          <a:srcRect l="52892" t="24434" r="11701" b="24108"/>
          <a:stretch/>
        </p:blipFill>
        <p:spPr>
          <a:xfrm>
            <a:off x="900360" y="1071000"/>
            <a:ext cx="6839280" cy="558864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114"/>
          <p:cNvPicPr/>
          <p:nvPr/>
        </p:nvPicPr>
        <p:blipFill>
          <a:blip r:embed="rId3"/>
          <a:stretch/>
        </p:blipFill>
        <p:spPr>
          <a:xfrm>
            <a:off x="8191080" y="1620000"/>
            <a:ext cx="3688560" cy="488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838080" y="365040"/>
            <a:ext cx="10513440" cy="13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7200" b="1" strike="noStrike" spc="-1">
                <a:solidFill>
                  <a:srgbClr val="FF0000"/>
                </a:solidFill>
                <a:latin typeface="Calibri"/>
                <a:ea typeface="Calibri"/>
              </a:rPr>
              <a:t>ОРДЕН СЛАВЫ</a:t>
            </a:r>
            <a:endParaRPr lang="ru-RU" sz="7200" b="0" strike="noStrike" spc="-1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286560" y="1825560"/>
            <a:ext cx="5729760" cy="48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64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  <a:ea typeface="Calibri"/>
              </a:rPr>
              <a:t>Военный орден СССР, учреждён Указом Президиума Верховного Совета СССР от 8 ноября 1943 «Об учреждении ордена Славы I, II и III степени». </a:t>
            </a:r>
            <a:endParaRPr lang="ru-RU" sz="28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  <a:ea typeface="Calibri"/>
              </a:rPr>
              <a:t>По своему статусу и цвету ленты почти полностью повторял одну из самых почитаемых наград дореволюционной России – Георгиевский крест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23" name="Google Shape;146;p3"/>
          <p:cNvPicPr/>
          <p:nvPr/>
        </p:nvPicPr>
        <p:blipFill>
          <a:blip r:embed="rId2"/>
          <a:stretch/>
        </p:blipFill>
        <p:spPr>
          <a:xfrm>
            <a:off x="6843960" y="1554120"/>
            <a:ext cx="2130840" cy="4349160"/>
          </a:xfrm>
          <a:prstGeom prst="rect">
            <a:avLst/>
          </a:prstGeom>
          <a:ln w="0">
            <a:noFill/>
          </a:ln>
        </p:spPr>
      </p:pic>
      <p:pic>
        <p:nvPicPr>
          <p:cNvPr id="124" name="Google Shape;147;p3"/>
          <p:cNvPicPr/>
          <p:nvPr/>
        </p:nvPicPr>
        <p:blipFill>
          <a:blip r:embed="rId3"/>
          <a:stretch/>
        </p:blipFill>
        <p:spPr>
          <a:xfrm>
            <a:off x="9647280" y="653040"/>
            <a:ext cx="2374920" cy="4461840"/>
          </a:xfrm>
          <a:prstGeom prst="rect">
            <a:avLst/>
          </a:prstGeom>
          <a:ln w="0">
            <a:noFill/>
          </a:ln>
        </p:spPr>
      </p:pic>
      <p:sp>
        <p:nvSpPr>
          <p:cNvPr id="125" name="CustomShape 3"/>
          <p:cNvSpPr/>
          <p:nvPr/>
        </p:nvSpPr>
        <p:spPr>
          <a:xfrm>
            <a:off x="9630000" y="5397840"/>
            <a:ext cx="22201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C00000"/>
                </a:solidFill>
                <a:latin typeface="Calibri"/>
                <a:ea typeface="Calibri"/>
              </a:rPr>
              <a:t>ГЕОРГИЕВСКИЙ КРЕСТ III СТЕПЕНИ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6313680" y="6044040"/>
            <a:ext cx="2826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C00000"/>
                </a:solidFill>
                <a:latin typeface="Calibri"/>
                <a:ea typeface="Calibri"/>
              </a:rPr>
              <a:t>ОРДЕН СЛАВЫ III СТЕПЕНИ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947520" y="87480"/>
            <a:ext cx="10513440" cy="13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6000" b="1" strike="noStrike" spc="-1">
                <a:solidFill>
                  <a:srgbClr val="FF0000"/>
                </a:solidFill>
                <a:latin typeface="Calibri"/>
                <a:ea typeface="Calibri"/>
              </a:rPr>
              <a:t>ОРДЕН СЛАВЫ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464040" y="1043640"/>
            <a:ext cx="7995600" cy="553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64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  <a:ea typeface="Calibri"/>
              </a:rPr>
              <a:t>Имеет народное название </a:t>
            </a:r>
            <a:r>
              <a:rPr lang="ru-RU" sz="28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«солдатский орден», </a:t>
            </a:r>
            <a:r>
              <a:rPr lang="ru-RU" sz="2800" b="0" strike="noStrike" spc="-1">
                <a:solidFill>
                  <a:srgbClr val="000000"/>
                </a:solidFill>
                <a:latin typeface="Calibri"/>
                <a:ea typeface="Calibri"/>
              </a:rPr>
              <a:t>так как его вручали рядовым, сержантам, а в авиации – младшим лейтенантам за проявленные в боях за Родину славные подвиги храбрости, мужества и бесстрашия</a:t>
            </a:r>
            <a:endParaRPr lang="ru-RU" sz="28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  <a:ea typeface="Calibri"/>
              </a:rPr>
              <a:t>Имел три степени. Высшей степенью ордена является I степень. Награждение производится последовательно: сначала третьей, затем второй и, наконец, первой степенью. </a:t>
            </a:r>
            <a:endParaRPr lang="ru-RU" sz="2800" b="0" strike="noStrike" spc="-1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  <a:ea typeface="Calibri"/>
              </a:rPr>
              <a:t>Полных кавалеров ордена Славы за годы Великой Отечественной войны– 2671 человек, в Пермском крае за период войны всеми тремя орденами были награждены 43 человека.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29" name="Google Shape;156;p4" descr="Изображение награды"/>
          <p:cNvPicPr/>
          <p:nvPr/>
        </p:nvPicPr>
        <p:blipFill>
          <a:blip r:embed="rId2"/>
          <a:stretch/>
        </p:blipFill>
        <p:spPr>
          <a:xfrm>
            <a:off x="9213480" y="1638720"/>
            <a:ext cx="2138400" cy="4349160"/>
          </a:xfrm>
          <a:prstGeom prst="rect">
            <a:avLst/>
          </a:prstGeom>
          <a:ln w="0">
            <a:noFill/>
          </a:ln>
        </p:spPr>
      </p:pic>
      <p:sp>
        <p:nvSpPr>
          <p:cNvPr id="130" name="CustomShape 3"/>
          <p:cNvSpPr/>
          <p:nvPr/>
        </p:nvSpPr>
        <p:spPr>
          <a:xfrm>
            <a:off x="8930520" y="6216120"/>
            <a:ext cx="2703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FF0000"/>
                </a:solidFill>
                <a:latin typeface="Calibri"/>
                <a:ea typeface="Calibri"/>
              </a:rPr>
              <a:t>ОРДЕН СЛАВЫ I СТЕПЕНИ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62;p2"/>
          <p:cNvPicPr/>
          <p:nvPr/>
        </p:nvPicPr>
        <p:blipFill>
          <a:blip r:embed="rId2"/>
          <a:stretch/>
        </p:blipFill>
        <p:spPr>
          <a:xfrm>
            <a:off x="3452040" y="1745280"/>
            <a:ext cx="5183280" cy="3762000"/>
          </a:xfrm>
          <a:prstGeom prst="rect">
            <a:avLst/>
          </a:prstGeom>
          <a:ln w="0"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838080" y="365040"/>
            <a:ext cx="10513440" cy="13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  <a:ea typeface="Calibri"/>
              </a:rPr>
              <a:t>Ефрейтор М.П. Питенин и старший сержант К.К. Шевченко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838080" y="2055960"/>
            <a:ext cx="1051344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3"/>
          <p:cNvSpPr/>
          <p:nvPr/>
        </p:nvSpPr>
        <p:spPr>
          <a:xfrm>
            <a:off x="180000" y="5866200"/>
            <a:ext cx="11880000" cy="64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300" b="1" strike="noStrike" spc="-1">
                <a:solidFill>
                  <a:srgbClr val="FF0000"/>
                </a:solidFill>
                <a:latin typeface="Calibri"/>
                <a:ea typeface="Calibri"/>
              </a:rPr>
              <a:t>Первые герои, награжденные орденами Славы </a:t>
            </a:r>
            <a:endParaRPr lang="ru-RU" sz="43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2"/>
          <p:cNvSpPr/>
          <p:nvPr/>
        </p:nvSpPr>
        <p:spPr>
          <a:xfrm>
            <a:off x="83808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3"/>
          <p:cNvSpPr/>
          <p:nvPr/>
        </p:nvSpPr>
        <p:spPr>
          <a:xfrm>
            <a:off x="5409000" y="1522800"/>
            <a:ext cx="6229080" cy="44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7000" lnSpcReduction="10000"/>
          </a:bodyPr>
          <a:lstStyle/>
          <a:p>
            <a:pPr algn="ctr">
              <a:lnSpc>
                <a:spcPct val="15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-RU" sz="33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«Указ Президиума Верховного Совета СССР об утверждении ордена Славы I, II, III степени»</a:t>
            </a:r>
            <a:endParaRPr lang="ru-RU" sz="3300" b="0" strike="noStrike" spc="-1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-RU" sz="33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Статут ордена Славы</a:t>
            </a:r>
            <a:endParaRPr lang="ru-RU" sz="3300" b="0" strike="noStrike" spc="-1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-RU" sz="33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«3. Орденом Славы награждаются за то, что:...)</a:t>
            </a:r>
            <a:endParaRPr lang="ru-RU" sz="33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  <a:tabLst>
                <a:tab pos="0" algn="l"/>
              </a:tabLst>
            </a:pPr>
            <a:endParaRPr lang="ru-RU" sz="3300" b="0" strike="noStrike" spc="-1">
              <a:latin typeface="Arial"/>
            </a:endParaRPr>
          </a:p>
        </p:txBody>
      </p:sp>
      <p:pic>
        <p:nvPicPr>
          <p:cNvPr id="138" name="Google Shape;172;g29e10e8e9a3_0_28"/>
          <p:cNvPicPr/>
          <p:nvPr/>
        </p:nvPicPr>
        <p:blipFill>
          <a:blip r:embed="rId2"/>
          <a:stretch/>
        </p:blipFill>
        <p:spPr>
          <a:xfrm>
            <a:off x="838080" y="198000"/>
            <a:ext cx="4293360" cy="6342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766440" y="79200"/>
            <a:ext cx="10513440" cy="13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300" b="1" strike="noStrike" spc="-1">
                <a:solidFill>
                  <a:srgbClr val="FF0000"/>
                </a:solidFill>
                <a:latin typeface="Calibri"/>
                <a:ea typeface="Calibri"/>
              </a:rPr>
              <a:t>Заполни Чек-лист 3 «</a:t>
            </a:r>
            <a:r>
              <a:rPr lang="ru-RU" sz="4300" b="1" strike="noStrike" spc="-1">
                <a:solidFill>
                  <a:srgbClr val="FF1317"/>
                </a:solidFill>
                <a:latin typeface="Calibri"/>
                <a:ea typeface="Calibri"/>
              </a:rPr>
              <a:t>Подвиги, за которые награждали орденом Славы</a:t>
            </a:r>
            <a:r>
              <a:rPr lang="ru-RU" sz="4300" b="1" strike="noStrike" spc="-1">
                <a:solidFill>
                  <a:srgbClr val="FF0000"/>
                </a:solidFill>
                <a:latin typeface="Calibri"/>
                <a:ea typeface="Calibri"/>
              </a:rPr>
              <a:t>»</a:t>
            </a:r>
            <a:endParaRPr lang="ru-RU" sz="4300" b="0" strike="noStrike" spc="-1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161820" y="1402560"/>
            <a:ext cx="11722680" cy="666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50000"/>
              </a:lnSpc>
              <a:spcBef>
                <a:spcPts val="1199"/>
              </a:spcBef>
              <a:spcAft>
                <a:spcPts val="1199"/>
              </a:spcAft>
            </a:pPr>
            <a:r>
              <a:rPr lang="ru-RU" sz="2000" b="1" u="sng" strike="noStrike" spc="-1" dirty="0">
                <a:solidFill>
                  <a:srgbClr val="000000"/>
                </a:solidFill>
                <a:uFillTx/>
                <a:latin typeface="Calibri"/>
                <a:ea typeface="Microsoft YaHei"/>
              </a:rPr>
              <a:t>Из биографии Бурцева Фёдора Ивановича : 6 июля 1944 года прорывая оборону немцев в 17 км. юго-восточнее города Браслав (Витебская область) Ф.И. Бурцев искусно маневрировал, занимал выгодные огневые позиции. В результате экипаж САУ поразил зенитную пулеметную установку, 2 пулеметные точки, 3 орудия. Гусеницами своей машины уничтожил свыше 10 немецких солдат и офицеров. </a:t>
            </a:r>
            <a:endParaRPr lang="ru-RU" sz="2000" b="1" strike="noStrike" spc="-1" dirty="0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199"/>
              </a:spcBef>
              <a:spcAft>
                <a:spcPts val="1199"/>
              </a:spcAft>
            </a:pPr>
            <a:r>
              <a:rPr lang="ru-RU" sz="2000" b="1" u="sng" strike="noStrike" spc="-1" dirty="0">
                <a:solidFill>
                  <a:srgbClr val="000000"/>
                </a:solidFill>
                <a:uFillTx/>
                <a:latin typeface="Calibri"/>
                <a:ea typeface="Microsoft YaHei"/>
              </a:rPr>
              <a:t>18 августа 1944 года в бою при отражении танков и мотопехоты противника в районе д. </a:t>
            </a:r>
            <a:r>
              <a:rPr lang="ru-RU" sz="2000" b="1" u="sng" strike="noStrike" spc="-1" dirty="0" err="1">
                <a:solidFill>
                  <a:srgbClr val="000000"/>
                </a:solidFill>
                <a:uFillTx/>
                <a:latin typeface="Calibri"/>
                <a:ea typeface="Microsoft YaHei"/>
              </a:rPr>
              <a:t>Рейзги</a:t>
            </a:r>
            <a:r>
              <a:rPr lang="ru-RU" sz="2000" b="1" u="sng" strike="noStrike" spc="-1" dirty="0">
                <a:solidFill>
                  <a:srgbClr val="000000"/>
                </a:solidFill>
                <a:uFillTx/>
                <a:latin typeface="Calibri"/>
                <a:ea typeface="Microsoft YaHei"/>
              </a:rPr>
              <a:t>, Ф.И. Бурцев умело маневрируя на поле боя подбил 2 танка «тигр». Но его САУ была подбита, экипаж вышел из строя. Ф.И. Бурцев остался жив, пересел на другую САУ и продолжил участвовать в боях. </a:t>
            </a:r>
            <a:endParaRPr lang="ru-RU" sz="2000" b="1" strike="noStrike" spc="-1" dirty="0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199"/>
              </a:spcBef>
              <a:spcAft>
                <a:spcPts val="1199"/>
              </a:spcAft>
            </a:pPr>
            <a:r>
              <a:rPr lang="ru-RU" sz="2000" b="1" u="sng" strike="noStrike" spc="-1" dirty="0">
                <a:solidFill>
                  <a:srgbClr val="000000"/>
                </a:solidFill>
                <a:uFillTx/>
                <a:latin typeface="Calibri"/>
                <a:ea typeface="Microsoft YaHei"/>
              </a:rPr>
              <a:t>6-8 октября 1944 года в боях при прорыве обороны противника в районе местечка </a:t>
            </a:r>
            <a:r>
              <a:rPr lang="ru-RU" sz="2000" b="1" u="sng" strike="noStrike" spc="-1" dirty="0" err="1">
                <a:solidFill>
                  <a:srgbClr val="000000"/>
                </a:solidFill>
                <a:uFillTx/>
                <a:latin typeface="Calibri"/>
                <a:ea typeface="Microsoft YaHei"/>
              </a:rPr>
              <a:t>Тинени</a:t>
            </a:r>
            <a:r>
              <a:rPr lang="ru-RU" sz="2000" b="1" u="sng" strike="noStrike" spc="-1" dirty="0">
                <a:solidFill>
                  <a:srgbClr val="000000"/>
                </a:solidFill>
                <a:uFillTx/>
                <a:latin typeface="Calibri"/>
                <a:ea typeface="Microsoft YaHei"/>
              </a:rPr>
              <a:t> (Литва) Ф.И. Бурцев в составе экипажа нанес большой урон противнику. Искусно маневрируя на поле боя, огнем и гусеницами уничтожил 2 пушки и до 30 немецких солдат и офицеров.</a:t>
            </a:r>
            <a:endParaRPr lang="ru-RU" sz="20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35000" y="4052700"/>
            <a:ext cx="3449160" cy="13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Справочник «Увековечение памяти Героев Советского Союза, Героев Российской Федерации и Полных кавалеров ордена Славы на территории Пермского края»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83808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3"/>
          <p:cNvSpPr/>
          <p:nvPr/>
        </p:nvSpPr>
        <p:spPr>
          <a:xfrm>
            <a:off x="617220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4" name="Google Shape;180;p5" descr="https://lh7-us.googleusercontent.com/xd54Uo7bjulxcNT5TbVqcCGKUablS9tqRaR2nt7gTLH_fyhFDkUUlMZeBab9LGHE57wBjTwUaFpX6OKO7qJyMP698qK61Q47Hs05Ad5P7ftsNGvkHQVMcvSfEdIXCh82e0rFaMQfuS2dlL2hMCJ5y3s"/>
          <p:cNvPicPr/>
          <p:nvPr/>
        </p:nvPicPr>
        <p:blipFill rotWithShape="1">
          <a:blip r:embed="rId2"/>
          <a:srcRect t="6468" b="3579"/>
          <a:stretch/>
        </p:blipFill>
        <p:spPr>
          <a:xfrm>
            <a:off x="405805" y="701640"/>
            <a:ext cx="2841120" cy="3004458"/>
          </a:xfrm>
          <a:prstGeom prst="rect">
            <a:avLst/>
          </a:prstGeom>
          <a:ln w="0">
            <a:noFill/>
          </a:ln>
        </p:spPr>
      </p:pic>
      <p:sp>
        <p:nvSpPr>
          <p:cNvPr id="145" name="CustomShape 4"/>
          <p:cNvSpPr/>
          <p:nvPr/>
        </p:nvSpPr>
        <p:spPr>
          <a:xfrm>
            <a:off x="5580000" y="1080360"/>
            <a:ext cx="5771520" cy="287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6" name="Рисунок 140"/>
          <p:cNvPicPr/>
          <p:nvPr/>
        </p:nvPicPr>
        <p:blipFill>
          <a:blip r:embed="rId3"/>
          <a:srcRect l="1195" t="7657" r="2837" b="10978"/>
          <a:stretch/>
        </p:blipFill>
        <p:spPr>
          <a:xfrm>
            <a:off x="3978000" y="701640"/>
            <a:ext cx="7157520" cy="3412800"/>
          </a:xfrm>
          <a:prstGeom prst="rect">
            <a:avLst/>
          </a:prstGeom>
          <a:ln w="0">
            <a:noFill/>
          </a:ln>
        </p:spPr>
      </p:pic>
      <p:sp>
        <p:nvSpPr>
          <p:cNvPr id="147" name="CustomShape 5"/>
          <p:cNvSpPr/>
          <p:nvPr/>
        </p:nvSpPr>
        <p:spPr>
          <a:xfrm>
            <a:off x="838080" y="-9000"/>
            <a:ext cx="10674360" cy="82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0000"/>
                </a:solidFill>
                <a:latin typeface="Calibri"/>
                <a:ea typeface="Calibri"/>
              </a:rPr>
              <a:t>Сохранение памяти о героях-земляках </a:t>
            </a:r>
            <a:r>
              <a:rPr lang="ru-RU" sz="4000" b="1" strike="noStrike" spc="-1">
                <a:solidFill>
                  <a:srgbClr val="FF1317"/>
                </a:solidFill>
                <a:latin typeface="Calibri"/>
                <a:ea typeface="Calibri"/>
              </a:rPr>
              <a:t> 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48" name="Рисунок 142"/>
          <p:cNvPicPr/>
          <p:nvPr/>
        </p:nvPicPr>
        <p:blipFill>
          <a:blip r:embed="rId4"/>
          <a:srcRect l="20447" t="8910" r="18494" b="15052"/>
          <a:stretch/>
        </p:blipFill>
        <p:spPr>
          <a:xfrm>
            <a:off x="7000920" y="4170600"/>
            <a:ext cx="4062960" cy="2622960"/>
          </a:xfrm>
          <a:prstGeom prst="rect">
            <a:avLst/>
          </a:prstGeom>
          <a:ln w="0">
            <a:noFill/>
          </a:ln>
        </p:spPr>
      </p:pic>
      <p:pic>
        <p:nvPicPr>
          <p:cNvPr id="149" name="Google Shape;203;g29e10e8e9a3_1_0"/>
          <p:cNvPicPr/>
          <p:nvPr/>
        </p:nvPicPr>
        <p:blipFill>
          <a:blip r:embed="rId5"/>
          <a:srcRect t="18457" b="27197"/>
          <a:stretch/>
        </p:blipFill>
        <p:spPr>
          <a:xfrm>
            <a:off x="3738960" y="4380480"/>
            <a:ext cx="3030840" cy="1096200"/>
          </a:xfrm>
          <a:prstGeom prst="rect">
            <a:avLst/>
          </a:prstGeom>
          <a:ln w="0">
            <a:noFill/>
          </a:ln>
        </p:spPr>
      </p:pic>
      <p:sp>
        <p:nvSpPr>
          <p:cNvPr id="150" name="TextShape 6"/>
          <p:cNvSpPr txBox="1"/>
          <p:nvPr/>
        </p:nvSpPr>
        <p:spPr>
          <a:xfrm>
            <a:off x="1510954" y="5708238"/>
            <a:ext cx="7955263" cy="1105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32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43 кавалера Ордена Славы </a:t>
            </a:r>
            <a:r>
              <a:rPr lang="ru-RU" sz="3200" b="1" spc="-1" dirty="0">
                <a:solidFill>
                  <a:srgbClr val="FF0000"/>
                </a:solidFill>
                <a:latin typeface="Calibri"/>
                <a:ea typeface="Calibri"/>
              </a:rPr>
              <a:t/>
            </a:r>
            <a:br>
              <a:rPr lang="ru-RU" sz="3200" b="1" spc="-1" dirty="0">
                <a:solidFill>
                  <a:srgbClr val="FF0000"/>
                </a:solidFill>
                <a:latin typeface="Calibri"/>
                <a:ea typeface="Calibri"/>
              </a:rPr>
            </a:br>
            <a:r>
              <a:rPr lang="ru-RU" sz="3200" b="1" strike="noStrike" spc="-1" dirty="0" smtClean="0">
                <a:solidFill>
                  <a:srgbClr val="FF0000"/>
                </a:solidFill>
                <a:latin typeface="Calibri"/>
                <a:ea typeface="Calibri"/>
              </a:rPr>
              <a:t>в </a:t>
            </a:r>
            <a:r>
              <a:rPr lang="ru-RU" sz="32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Пермском крае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83808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3"/>
          <p:cNvSpPr/>
          <p:nvPr/>
        </p:nvSpPr>
        <p:spPr>
          <a:xfrm>
            <a:off x="617220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7" name="Google Shape;220;g29e10e8e9a3_1_0"/>
          <p:cNvPicPr/>
          <p:nvPr/>
        </p:nvPicPr>
        <p:blipFill>
          <a:blip r:embed="rId2"/>
          <a:stretch/>
        </p:blipFill>
        <p:spPr>
          <a:xfrm>
            <a:off x="1879200" y="0"/>
            <a:ext cx="9134280" cy="685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2"/>
          <p:cNvSpPr/>
          <p:nvPr/>
        </p:nvSpPr>
        <p:spPr>
          <a:xfrm>
            <a:off x="83808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3"/>
          <p:cNvSpPr/>
          <p:nvPr/>
        </p:nvSpPr>
        <p:spPr>
          <a:xfrm>
            <a:off x="617220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8" name="Рисунок 155"/>
          <p:cNvPicPr/>
          <p:nvPr/>
        </p:nvPicPr>
        <p:blipFill>
          <a:blip r:embed="rId2"/>
          <a:srcRect l="9464" t="15536" r="21456" b="5726"/>
          <a:stretch/>
        </p:blipFill>
        <p:spPr>
          <a:xfrm>
            <a:off x="0" y="1480680"/>
            <a:ext cx="6832080" cy="499860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4"/>
          <p:cNvSpPr/>
          <p:nvPr/>
        </p:nvSpPr>
        <p:spPr>
          <a:xfrm>
            <a:off x="180000" y="50400"/>
            <a:ext cx="11838600" cy="176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0000"/>
                </a:solidFill>
                <a:latin typeface="Calibri"/>
                <a:ea typeface="Calibri"/>
              </a:rPr>
              <a:t>Заполни чек-лист 4 «Мой земляк —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0000"/>
                </a:solidFill>
                <a:latin typeface="Calibri"/>
                <a:ea typeface="Calibri"/>
              </a:rPr>
              <a:t>герой, кавалер ордена Славы»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  <p:pic>
        <p:nvPicPr>
          <p:cNvPr id="160" name="Рисунок 157"/>
          <p:cNvPicPr/>
          <p:nvPr/>
        </p:nvPicPr>
        <p:blipFill>
          <a:blip r:embed="rId3"/>
          <a:srcRect l="26407" t="15584" r="24884" b="10117"/>
          <a:stretch/>
        </p:blipFill>
        <p:spPr>
          <a:xfrm>
            <a:off x="6840000" y="1689479"/>
            <a:ext cx="5178600" cy="441522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2"/>
          <p:cNvSpPr/>
          <p:nvPr/>
        </p:nvSpPr>
        <p:spPr>
          <a:xfrm>
            <a:off x="37080" y="900000"/>
            <a:ext cx="1058148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3"/>
          <p:cNvSpPr/>
          <p:nvPr/>
        </p:nvSpPr>
        <p:spPr>
          <a:xfrm>
            <a:off x="6339240" y="4078440"/>
            <a:ext cx="5179320" cy="15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35000" lnSpcReduction="2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5400" b="1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240120" y="5655600"/>
            <a:ext cx="11709720" cy="101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Видеоролик о кавалерах Ордена Славы в Пермском </a:t>
            </a:r>
            <a:endParaRPr lang="ru-RU" sz="3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000" b="1" spc="-1" dirty="0">
                <a:solidFill>
                  <a:srgbClr val="000000"/>
                </a:solidFill>
                <a:latin typeface="Calibri"/>
                <a:ea typeface="Calibri"/>
              </a:rPr>
              <a:t>к</a:t>
            </a:r>
            <a:r>
              <a:rPr lang="ru-RU" sz="30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рае </a:t>
            </a:r>
            <a:r>
              <a:rPr lang="ru-RU" sz="3000" u="sng" dirty="0">
                <a:hlinkClick r:id="rId2"/>
              </a:rPr>
              <a:t>https://disk.yandex.ru/i/SYSJTp7yO_TGkQ</a:t>
            </a:r>
            <a:endParaRPr lang="ru-RU" sz="3000" b="0" strike="noStrike" spc="-1" dirty="0">
              <a:latin typeface="Arial"/>
            </a:endParaRPr>
          </a:p>
        </p:txBody>
      </p:sp>
      <p:pic>
        <p:nvPicPr>
          <p:cNvPr id="165" name="Рисунок 162"/>
          <p:cNvPicPr/>
          <p:nvPr/>
        </p:nvPicPr>
        <p:blipFill>
          <a:blip r:embed="rId3"/>
          <a:srcRect l="17659" t="18481" r="58193" b="20980"/>
          <a:stretch/>
        </p:blipFill>
        <p:spPr>
          <a:xfrm>
            <a:off x="67320" y="75960"/>
            <a:ext cx="3817800" cy="538020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163"/>
          <p:cNvPicPr/>
          <p:nvPr/>
        </p:nvPicPr>
        <p:blipFill>
          <a:blip r:embed="rId4"/>
          <a:stretch/>
        </p:blipFill>
        <p:spPr>
          <a:xfrm>
            <a:off x="4316760" y="360000"/>
            <a:ext cx="2162520" cy="281880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164"/>
          <p:cNvPicPr/>
          <p:nvPr/>
        </p:nvPicPr>
        <p:blipFill>
          <a:blip r:embed="rId5"/>
          <a:stretch/>
        </p:blipFill>
        <p:spPr>
          <a:xfrm>
            <a:off x="8640000" y="2893680"/>
            <a:ext cx="1799280" cy="2505600"/>
          </a:xfrm>
          <a:prstGeom prst="rect">
            <a:avLst/>
          </a:prstGeom>
          <a:ln w="0">
            <a:noFill/>
          </a:ln>
        </p:spPr>
      </p:pic>
      <p:pic>
        <p:nvPicPr>
          <p:cNvPr id="168" name="Рисунок 165"/>
          <p:cNvPicPr/>
          <p:nvPr/>
        </p:nvPicPr>
        <p:blipFill>
          <a:blip r:embed="rId6"/>
          <a:stretch/>
        </p:blipFill>
        <p:spPr>
          <a:xfrm>
            <a:off x="6660000" y="330480"/>
            <a:ext cx="1619280" cy="2368800"/>
          </a:xfrm>
          <a:prstGeom prst="rect">
            <a:avLst/>
          </a:prstGeom>
          <a:ln w="0">
            <a:noFill/>
          </a:ln>
        </p:spPr>
      </p:pic>
      <p:pic>
        <p:nvPicPr>
          <p:cNvPr id="169" name="Рисунок 166"/>
          <p:cNvPicPr/>
          <p:nvPr/>
        </p:nvPicPr>
        <p:blipFill>
          <a:blip r:embed="rId7"/>
          <a:stretch/>
        </p:blipFill>
        <p:spPr>
          <a:xfrm>
            <a:off x="8820000" y="180000"/>
            <a:ext cx="1794240" cy="2638440"/>
          </a:xfrm>
          <a:prstGeom prst="rect">
            <a:avLst/>
          </a:prstGeom>
          <a:ln w="0">
            <a:noFill/>
          </a:ln>
        </p:spPr>
      </p:pic>
      <p:sp>
        <p:nvSpPr>
          <p:cNvPr id="170" name="CustomShape 5"/>
          <p:cNvSpPr/>
          <p:nvPr/>
        </p:nvSpPr>
        <p:spPr>
          <a:xfrm>
            <a:off x="3420000" y="2700000"/>
            <a:ext cx="645120" cy="359280"/>
          </a:xfrm>
          <a:prstGeom prst="rect">
            <a:avLst/>
          </a:prstGeom>
          <a:solidFill>
            <a:srgbClr val="FDFEFF"/>
          </a:solidFill>
          <a:ln w="0">
            <a:solidFill>
              <a:srgbClr val="FDFE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Паздников 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Петр Иванович</a:t>
            </a:r>
            <a:endParaRPr lang="ru-RU" sz="800" b="0" strike="noStrike" spc="-1">
              <a:latin typeface="Arial"/>
            </a:endParaRPr>
          </a:p>
        </p:txBody>
      </p:sp>
      <p:pic>
        <p:nvPicPr>
          <p:cNvPr id="171" name="Рисунок 168"/>
          <p:cNvPicPr/>
          <p:nvPr/>
        </p:nvPicPr>
        <p:blipFill>
          <a:blip r:embed="rId8"/>
          <a:stretch/>
        </p:blipFill>
        <p:spPr>
          <a:xfrm>
            <a:off x="4680000" y="3435120"/>
            <a:ext cx="1619280" cy="2324160"/>
          </a:xfrm>
          <a:prstGeom prst="rect">
            <a:avLst/>
          </a:prstGeom>
          <a:ln w="0">
            <a:noFill/>
          </a:ln>
        </p:spPr>
      </p:pic>
      <p:pic>
        <p:nvPicPr>
          <p:cNvPr id="172" name="Рисунок 169"/>
          <p:cNvPicPr/>
          <p:nvPr/>
        </p:nvPicPr>
        <p:blipFill>
          <a:blip r:embed="rId9"/>
          <a:stretch/>
        </p:blipFill>
        <p:spPr>
          <a:xfrm>
            <a:off x="6660000" y="2972160"/>
            <a:ext cx="1761120" cy="2646720"/>
          </a:xfrm>
          <a:prstGeom prst="rect">
            <a:avLst/>
          </a:prstGeom>
          <a:ln w="0">
            <a:noFill/>
          </a:ln>
        </p:spPr>
      </p:pic>
      <p:pic>
        <p:nvPicPr>
          <p:cNvPr id="173" name="Рисунок 170"/>
          <p:cNvPicPr/>
          <p:nvPr/>
        </p:nvPicPr>
        <p:blipFill>
          <a:blip r:embed="rId10"/>
          <a:stretch/>
        </p:blipFill>
        <p:spPr>
          <a:xfrm>
            <a:off x="10594080" y="3060000"/>
            <a:ext cx="1465200" cy="209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720000" y="540000"/>
            <a:ext cx="10513440" cy="497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43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Тема: Кавалеры Ордена Славы</a:t>
            </a:r>
            <a:endParaRPr lang="ru-RU" sz="43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44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 </a:t>
            </a:r>
            <a:endParaRPr lang="ru-RU" sz="4400" b="0" strike="noStrike" spc="-1" dirty="0">
              <a:latin typeface="Arial"/>
            </a:endParaRPr>
          </a:p>
        </p:txBody>
      </p:sp>
      <p:pic>
        <p:nvPicPr>
          <p:cNvPr id="83" name="Рисунок 106_0"/>
          <p:cNvPicPr/>
          <p:nvPr/>
        </p:nvPicPr>
        <p:blipFill rotWithShape="1">
          <a:blip r:embed="rId2"/>
          <a:srcRect l="2622" t="1770" r="2430" b="2153"/>
          <a:stretch/>
        </p:blipFill>
        <p:spPr>
          <a:xfrm>
            <a:off x="210446" y="1489174"/>
            <a:ext cx="3529371" cy="4985006"/>
          </a:xfrm>
          <a:prstGeom prst="rect">
            <a:avLst/>
          </a:prstGeom>
          <a:ln w="0">
            <a:noFill/>
          </a:ln>
        </p:spPr>
      </p:pic>
      <p:pic>
        <p:nvPicPr>
          <p:cNvPr id="84" name="Рисунок 83"/>
          <p:cNvPicPr/>
          <p:nvPr/>
        </p:nvPicPr>
        <p:blipFill rotWithShape="1">
          <a:blip r:embed="rId3"/>
          <a:srcRect l="736" t="873" r="997" b="12519"/>
          <a:stretch/>
        </p:blipFill>
        <p:spPr>
          <a:xfrm>
            <a:off x="3944983" y="1489170"/>
            <a:ext cx="8055429" cy="498500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83808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3"/>
          <p:cNvSpPr/>
          <p:nvPr/>
        </p:nvSpPr>
        <p:spPr>
          <a:xfrm>
            <a:off x="6172200" y="1825560"/>
            <a:ext cx="517932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838080" y="1825560"/>
            <a:ext cx="1051344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Google Shape;99;g29e12529716_0_0"/>
          <p:cNvPicPr/>
          <p:nvPr/>
        </p:nvPicPr>
        <p:blipFill>
          <a:blip r:embed="rId2"/>
          <a:stretch/>
        </p:blipFill>
        <p:spPr>
          <a:xfrm>
            <a:off x="5815132" y="1172880"/>
            <a:ext cx="5220000" cy="5220000"/>
          </a:xfrm>
          <a:prstGeom prst="rect">
            <a:avLst/>
          </a:prstGeom>
          <a:ln w="0">
            <a:noFill/>
          </a:ln>
        </p:spPr>
      </p:pic>
      <p:sp>
        <p:nvSpPr>
          <p:cNvPr id="88" name="CustomShape 3"/>
          <p:cNvSpPr/>
          <p:nvPr/>
        </p:nvSpPr>
        <p:spPr>
          <a:xfrm>
            <a:off x="8100000" y="1980000"/>
            <a:ext cx="3352680" cy="262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TextShape 4"/>
          <p:cNvSpPr txBox="1"/>
          <p:nvPr/>
        </p:nvSpPr>
        <p:spPr>
          <a:xfrm>
            <a:off x="360000" y="180000"/>
            <a:ext cx="11700000" cy="1209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400" b="1" strike="noStrike" spc="-1">
                <a:solidFill>
                  <a:srgbClr val="FF0000"/>
                </a:solidFill>
                <a:latin typeface="Calibri"/>
                <a:ea typeface="Calibri"/>
              </a:rPr>
              <a:t>                    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90" name="Рисунок 89"/>
          <p:cNvPicPr/>
          <p:nvPr/>
        </p:nvPicPr>
        <p:blipFill>
          <a:blip r:embed="rId3"/>
          <a:srcRect l="27875" r="27832" b="1611"/>
          <a:stretch/>
        </p:blipFill>
        <p:spPr>
          <a:xfrm>
            <a:off x="963343" y="1172880"/>
            <a:ext cx="4139640" cy="517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697474" y="365040"/>
            <a:ext cx="10794651" cy="575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3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Можно ли сказать, что все слова и образы, представленные на предыдущем слайде нашли свое отражение в </a:t>
            </a:r>
            <a:r>
              <a:rPr lang="ru-RU" sz="4300" b="1" strike="noStrike" spc="-1" dirty="0" smtClean="0">
                <a:solidFill>
                  <a:srgbClr val="FF0000"/>
                </a:solidFill>
                <a:latin typeface="Calibri"/>
                <a:ea typeface="Calibri"/>
              </a:rPr>
              <a:t>видеоролике?</a:t>
            </a:r>
          </a:p>
          <a:p>
            <a:pPr algn="ctr">
              <a:lnSpc>
                <a:spcPct val="100000"/>
              </a:lnSpc>
            </a:pPr>
            <a:endParaRPr lang="ru-RU" sz="43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4300" u="sng" dirty="0">
                <a:hlinkClick r:id="rId2"/>
              </a:rPr>
              <a:t>https://</a:t>
            </a:r>
            <a:r>
              <a:rPr lang="ru-RU" sz="4300" u="sng" dirty="0" smtClean="0">
                <a:hlinkClick r:id="rId2"/>
              </a:rPr>
              <a:t>disk.yandex.ru/d/CPIXzqCLYS9C6g</a:t>
            </a:r>
            <a:endParaRPr lang="ru-RU" sz="4300" u="sng" dirty="0" smtClean="0"/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4400" dirty="0" smtClean="0"/>
              <a:t> </a:t>
            </a:r>
            <a:endParaRPr lang="ru-RU" sz="4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4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Видео интервью об увековечивании памяти Бурцева Фёдора Ивановича на здании прокуратуры Пермского края в г. Перми</a:t>
            </a:r>
            <a:endParaRPr lang="ru-RU" sz="43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838080" y="6372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4400" b="1" strike="noStrike" spc="-1">
                <a:solidFill>
                  <a:srgbClr val="000000"/>
                </a:solidFill>
                <a:latin typeface="Calibri"/>
                <a:ea typeface="Calibri"/>
              </a:rPr>
              <a:t>Вопросы из интервью: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249840" y="1389240"/>
            <a:ext cx="11690280" cy="533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200" indent="-410760">
              <a:lnSpc>
                <a:spcPct val="150000"/>
              </a:lnSpc>
              <a:spcBef>
                <a:spcPts val="1199"/>
              </a:spcBef>
              <a:buClr>
                <a:srgbClr val="000000"/>
              </a:buClr>
              <a:buFont typeface="Times New Roman"/>
              <a:buChar char="•"/>
            </a:pPr>
            <a:r>
              <a:rPr lang="ru-RU" sz="29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Знаете ли вы, что 9 декабря в нашей стране отмечается знаменательная дата - День героев Отечества?</a:t>
            </a:r>
            <a:endParaRPr lang="ru-RU" sz="2900" b="0" strike="noStrike" spc="-1">
              <a:latin typeface="Arial"/>
            </a:endParaRPr>
          </a:p>
          <a:p>
            <a:pPr marL="457200" indent="-410760">
              <a:lnSpc>
                <a:spcPct val="150000"/>
              </a:lnSpc>
              <a:buClr>
                <a:srgbClr val="000000"/>
              </a:buClr>
              <a:buFont typeface="Times New Roman"/>
              <a:buChar char="•"/>
            </a:pPr>
            <a:r>
              <a:rPr lang="ru-RU" sz="29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Как мы увековечиваем память о героях?</a:t>
            </a:r>
            <a:endParaRPr lang="ru-RU" sz="2900" b="0" strike="noStrike" spc="-1">
              <a:latin typeface="Arial"/>
            </a:endParaRPr>
          </a:p>
          <a:p>
            <a:pPr marL="457200" indent="-410760">
              <a:lnSpc>
                <a:spcPct val="150000"/>
              </a:lnSpc>
              <a:buClr>
                <a:srgbClr val="FF0000"/>
              </a:buClr>
              <a:buFont typeface="Times New Roman"/>
              <a:buChar char="•"/>
            </a:pPr>
            <a:r>
              <a:rPr lang="ru-RU" sz="2900" b="0" strike="noStrike" spc="-1">
                <a:solidFill>
                  <a:srgbClr val="000000"/>
                </a:solidFill>
                <a:highlight>
                  <a:srgbClr val="ECE6C9"/>
                </a:highlight>
                <a:latin typeface="Times New Roman"/>
                <a:ea typeface="Times New Roman"/>
              </a:rPr>
              <a:t>Какому герою посвящена мемориальная доска на здании прокуратуры Пермского края? Что вы о нём знаете?</a:t>
            </a:r>
            <a:endParaRPr lang="ru-RU" sz="2900" b="0" strike="noStrike" spc="-1">
              <a:latin typeface="Arial"/>
            </a:endParaRPr>
          </a:p>
          <a:p>
            <a:pPr marL="457200" indent="-410760">
              <a:lnSpc>
                <a:spcPct val="150000"/>
              </a:lnSpc>
              <a:buClr>
                <a:srgbClr val="FF0000"/>
              </a:buClr>
              <a:buFont typeface="Times New Roman"/>
              <a:buChar char="•"/>
            </a:pPr>
            <a:r>
              <a:rPr lang="ru-RU" sz="2900" b="0" strike="noStrike" spc="-1">
                <a:solidFill>
                  <a:srgbClr val="000000"/>
                </a:solidFill>
                <a:highlight>
                  <a:srgbClr val="ECE6C9"/>
                </a:highlight>
                <a:latin typeface="Times New Roman"/>
                <a:ea typeface="Times New Roman"/>
              </a:rPr>
              <a:t>Бурцев Фёдор Иванович является полным кавалером Ордена Славы, что вы знаете об этом ордене? За что его давали?</a:t>
            </a:r>
            <a:endParaRPr lang="ru-RU" sz="2900" b="0" strike="noStrike" spc="-1">
              <a:latin typeface="Arial"/>
            </a:endParaRPr>
          </a:p>
          <a:p>
            <a:pPr marL="457200" indent="-410760">
              <a:lnSpc>
                <a:spcPct val="150000"/>
              </a:lnSpc>
              <a:buClr>
                <a:srgbClr val="000000"/>
              </a:buClr>
              <a:buFont typeface="Times New Roman"/>
              <a:buChar char="•"/>
            </a:pPr>
            <a:r>
              <a:rPr lang="ru-RU" sz="2900" b="0" strike="noStrike" spc="-1">
                <a:solidFill>
                  <a:srgbClr val="000000"/>
                </a:solidFill>
                <a:highlight>
                  <a:srgbClr val="ECE6C9"/>
                </a:highlight>
                <a:latin typeface="Times New Roman"/>
                <a:ea typeface="Times New Roman"/>
              </a:rPr>
              <a:t>Почему его называли «Солдатским орденом»?</a:t>
            </a:r>
            <a:endParaRPr lang="ru-RU" sz="29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  <a:tabLst>
                <a:tab pos="0" algn="l"/>
              </a:tabLst>
            </a:pPr>
            <a:endParaRPr lang="ru-RU" sz="2900" b="0" strike="noStrike" spc="-1">
              <a:latin typeface="Arial"/>
            </a:endParaRPr>
          </a:p>
        </p:txBody>
      </p:sp>
      <p:pic>
        <p:nvPicPr>
          <p:cNvPr id="95" name="Рисунок 89"/>
          <p:cNvPicPr/>
          <p:nvPr/>
        </p:nvPicPr>
        <p:blipFill>
          <a:blip r:embed="rId2"/>
          <a:srcRect l="19728" t="62173" r="67281" b="24889"/>
          <a:stretch/>
        </p:blipFill>
        <p:spPr>
          <a:xfrm>
            <a:off x="9763200" y="444240"/>
            <a:ext cx="1998360" cy="111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2850300" y="564300"/>
            <a:ext cx="4602240" cy="274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4400" b="1" strike="noStrike" spc="-1" dirty="0" smtClean="0">
                <a:solidFill>
                  <a:srgbClr val="FF0000"/>
                </a:solidFill>
                <a:latin typeface="Calibri"/>
                <a:ea typeface="Calibri"/>
              </a:rPr>
              <a:t>Бурцев Фёдор </a:t>
            </a:r>
            <a:r>
              <a:rPr lang="ru-RU" sz="44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Иванович,</a:t>
            </a:r>
            <a:r>
              <a:rPr dirty="0"/>
              <a:t/>
            </a:r>
            <a:br>
              <a:rPr dirty="0"/>
            </a:br>
            <a:r>
              <a:rPr lang="ru-RU" sz="44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полный кавалер  Ордена Славы </a:t>
            </a:r>
            <a:endParaRPr lang="ru-RU" sz="4400" b="0" strike="noStrike" spc="-1" dirty="0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838080" y="1825560"/>
            <a:ext cx="1051344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8" name="Google Shape;118;g29e10e8e9a3_0_0"/>
          <p:cNvPicPr/>
          <p:nvPr/>
        </p:nvPicPr>
        <p:blipFill>
          <a:blip r:embed="rId2"/>
          <a:stretch/>
        </p:blipFill>
        <p:spPr>
          <a:xfrm>
            <a:off x="7380000" y="180000"/>
            <a:ext cx="2338920" cy="3511080"/>
          </a:xfrm>
          <a:prstGeom prst="rect">
            <a:avLst/>
          </a:prstGeom>
          <a:ln w="0">
            <a:noFill/>
          </a:ln>
        </p:spPr>
      </p:pic>
      <p:sp>
        <p:nvSpPr>
          <p:cNvPr id="99" name="CustomShape 3"/>
          <p:cNvSpPr/>
          <p:nvPr/>
        </p:nvSpPr>
        <p:spPr>
          <a:xfrm>
            <a:off x="360000" y="5475780"/>
            <a:ext cx="8562960" cy="84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96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Биографический видеоролик о Бурцеве Ф.И.</a:t>
            </a:r>
            <a:endParaRPr lang="ru-RU" sz="296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960" u="sng" dirty="0" smtClean="0">
                <a:hlinkClick r:id="rId3"/>
              </a:rPr>
              <a:t>https</a:t>
            </a:r>
            <a:r>
              <a:rPr lang="ru-RU" sz="2960" u="sng" dirty="0">
                <a:hlinkClick r:id="rId3"/>
              </a:rPr>
              <a:t>://disk.yandex.ru/i/7MtCpUPuXS6SNA</a:t>
            </a:r>
            <a:endParaRPr lang="ru-RU" sz="2960" b="0" strike="noStrike" spc="-1" dirty="0">
              <a:latin typeface="Arial"/>
            </a:endParaRPr>
          </a:p>
        </p:txBody>
      </p:sp>
      <p:pic>
        <p:nvPicPr>
          <p:cNvPr id="100" name="Рисунок 94"/>
          <p:cNvPicPr/>
          <p:nvPr/>
        </p:nvPicPr>
        <p:blipFill>
          <a:blip r:embed="rId4"/>
          <a:stretch/>
        </p:blipFill>
        <p:spPr>
          <a:xfrm>
            <a:off x="360000" y="540000"/>
            <a:ext cx="2531520" cy="3631320"/>
          </a:xfrm>
          <a:prstGeom prst="rect">
            <a:avLst/>
          </a:prstGeom>
          <a:ln w="0">
            <a:noFill/>
          </a:ln>
        </p:spPr>
      </p:pic>
      <p:sp>
        <p:nvSpPr>
          <p:cNvPr id="101" name="CustomShape 4"/>
          <p:cNvSpPr/>
          <p:nvPr/>
        </p:nvSpPr>
        <p:spPr>
          <a:xfrm>
            <a:off x="330840" y="4449651"/>
            <a:ext cx="7164000" cy="54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Фотоматериалы предоставлены Пермским государственным архивом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социально-политической истории (ПермГАСПИ)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02" name="Рисунок 96"/>
          <p:cNvPicPr/>
          <p:nvPr/>
        </p:nvPicPr>
        <p:blipFill>
          <a:blip r:embed="rId5"/>
          <a:stretch/>
        </p:blipFill>
        <p:spPr>
          <a:xfrm>
            <a:off x="9788400" y="3240000"/>
            <a:ext cx="2277360" cy="3418920"/>
          </a:xfrm>
          <a:prstGeom prst="rect">
            <a:avLst/>
          </a:prstGeom>
          <a:ln w="0">
            <a:noFill/>
          </a:ln>
        </p:spPr>
      </p:pic>
      <p:sp>
        <p:nvSpPr>
          <p:cNvPr id="103" name="CustomShape 5"/>
          <p:cNvSpPr/>
          <p:nvPr/>
        </p:nvSpPr>
        <p:spPr>
          <a:xfrm>
            <a:off x="1636560" y="5977440"/>
            <a:ext cx="6807240" cy="6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4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838080" y="365040"/>
            <a:ext cx="1051344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2"/>
          <p:cNvSpPr/>
          <p:nvPr/>
        </p:nvSpPr>
        <p:spPr>
          <a:xfrm>
            <a:off x="838080" y="1825560"/>
            <a:ext cx="1051344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6" name="Google Shape;126;g29e10e8e9a3_0_14"/>
          <p:cNvPicPr/>
          <p:nvPr/>
        </p:nvPicPr>
        <p:blipFill>
          <a:blip r:embed="rId2"/>
          <a:srcRect l="27414" t="25576" r="22633" b="13292"/>
          <a:stretch/>
        </p:blipFill>
        <p:spPr>
          <a:xfrm>
            <a:off x="1546920" y="1476720"/>
            <a:ext cx="7632360" cy="5249520"/>
          </a:xfrm>
          <a:prstGeom prst="rect">
            <a:avLst/>
          </a:prstGeom>
          <a:ln w="0">
            <a:noFill/>
          </a:ln>
        </p:spPr>
      </p:pic>
      <p:sp>
        <p:nvSpPr>
          <p:cNvPr id="107" name="CustomShape 3"/>
          <p:cNvSpPr/>
          <p:nvPr/>
        </p:nvSpPr>
        <p:spPr>
          <a:xfrm>
            <a:off x="189360" y="180000"/>
            <a:ext cx="11509920" cy="71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300" b="1" strike="noStrike" spc="-1">
                <a:solidFill>
                  <a:srgbClr val="FF0000"/>
                </a:solidFill>
                <a:latin typeface="Calibri"/>
                <a:ea typeface="Calibri"/>
              </a:rPr>
              <a:t>Заполни чек-лист 1 </a:t>
            </a:r>
            <a:endParaRPr lang="ru-RU" sz="4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0000"/>
                </a:solidFill>
                <a:latin typeface="Calibri"/>
                <a:ea typeface="Calibri"/>
              </a:rPr>
              <a:t>«Профиль героя — полного кавалера ордена Славы»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08" name="Рисунок 102"/>
          <p:cNvPicPr/>
          <p:nvPr/>
        </p:nvPicPr>
        <p:blipFill>
          <a:blip r:embed="rId3"/>
          <a:stretch/>
        </p:blipFill>
        <p:spPr>
          <a:xfrm>
            <a:off x="9900000" y="2700000"/>
            <a:ext cx="1778400" cy="255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8792640" y="1128600"/>
            <a:ext cx="3220920" cy="413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2"/>
          <p:cNvSpPr/>
          <p:nvPr/>
        </p:nvSpPr>
        <p:spPr>
          <a:xfrm>
            <a:off x="838080" y="1825560"/>
            <a:ext cx="7152480" cy="43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1" name="Google Shape;133;g29e10e8e9a3_0_7"/>
          <p:cNvPicPr/>
          <p:nvPr/>
        </p:nvPicPr>
        <p:blipFill>
          <a:blip r:embed="rId2"/>
          <a:srcRect l="27314" t="23455" r="22431" b="7805"/>
          <a:stretch/>
        </p:blipFill>
        <p:spPr>
          <a:xfrm>
            <a:off x="238320" y="140760"/>
            <a:ext cx="8552160" cy="657432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106"/>
          <p:cNvPicPr/>
          <p:nvPr/>
        </p:nvPicPr>
        <p:blipFill>
          <a:blip r:embed="rId3"/>
          <a:stretch/>
        </p:blipFill>
        <p:spPr>
          <a:xfrm>
            <a:off x="9000000" y="1260000"/>
            <a:ext cx="2745360" cy="4121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838080" y="365040"/>
            <a:ext cx="10513440" cy="132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8000" b="1" strike="noStrike" spc="-1">
                <a:solidFill>
                  <a:srgbClr val="FF0000"/>
                </a:solidFill>
                <a:latin typeface="Calibri"/>
                <a:ea typeface="Calibri"/>
              </a:rPr>
              <a:t>ОРДЕН СЛАВЫ</a:t>
            </a:r>
            <a:endParaRPr lang="ru-RU" sz="8000" b="0" strike="noStrike" spc="-1">
              <a:latin typeface="Arial"/>
            </a:endParaRPr>
          </a:p>
        </p:txBody>
      </p:sp>
      <p:pic>
        <p:nvPicPr>
          <p:cNvPr id="115" name="Google Shape;139;p1"/>
          <p:cNvPicPr/>
          <p:nvPr/>
        </p:nvPicPr>
        <p:blipFill>
          <a:blip r:embed="rId2"/>
          <a:stretch/>
        </p:blipFill>
        <p:spPr>
          <a:xfrm>
            <a:off x="2170080" y="1690560"/>
            <a:ext cx="7572240" cy="504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</TotalTime>
  <Words>644</Words>
  <Application>Microsoft Office PowerPoint</Application>
  <PresentationFormat>Широкоэкранный</PresentationFormat>
  <Paragraphs>64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Microsoft YaHei</vt:lpstr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Героев Отечества - 9 декабря 2023 года</dc:title>
  <dc:subject/>
  <dc:creator>HP</dc:creator>
  <dc:description/>
  <cp:lastModifiedBy>Марина</cp:lastModifiedBy>
  <cp:revision>23</cp:revision>
  <dcterms:created xsi:type="dcterms:W3CDTF">2023-11-07T06:39:33Z</dcterms:created>
  <dcterms:modified xsi:type="dcterms:W3CDTF">2023-11-29T20:26:20Z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21</vt:i4>
  </property>
</Properties>
</file>